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0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Welcome. Suggested meeting length: 30–35 minutes. Spend about 4 minutes on purpose and setup, 12 on the apps, 10 on scenarios and 5 on practice and commitments. The theme is serving people and helping the church worship together. These are conceptual navigation guides, not screenshots. Presenter examples follow the current documentation, including Presenter 2026. Older installations may have different labels. Scripture excerpts are KJV. Read 1 Corinthians 14:26 in context as instruction about building up the church.</a:t>
            </a:r>
          </a:p>
          <a:p>
            <a:endParaRPr/>
          </a:p>
          <a:p>
            <a:r>
              <a:t>Sources (accessed September 10, 2026):</a:t>
            </a:r>
          </a:p>
          <a:p>
            <a:r>
              <a:t>https://www.worshiptools.com/en-us/docs/158-getting-started</a:t>
            </a:r>
          </a:p>
          <a:p>
            <a:r>
              <a:t>https://www.worshiptools.com/en-us/presenter</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Which part of Sunday preparation is most confusing for you? Take two quick responses. Explain that the goal is a shared workflow, not learning every feature. Colossians 3:16 connects the word of Christ with teaching, admonishing and singing. Good technology supports that ministry without replacing prayer or pastoral judgment.</a:t>
            </a:r>
          </a:p>
          <a:p>
            <a:endParaRPr/>
          </a:p>
          <a:p>
            <a:r>
              <a:t>Sources (accessed September 10, 2026):</a:t>
            </a:r>
          </a:p>
          <a:p>
            <a:endParaRP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Invite the group to say each app’s job in one sentence. Planning is where this team will coordinate Sunday. Charts is the musician’s music stand. Presenter is the screen operator’s workspace. Community supports church administration and communication. Rehearse is an additional offering, outside today’s four-app focus. App features, content access and integrations may depend on the church’s account or connected subscriptions.</a:t>
            </a:r>
          </a:p>
          <a:p>
            <a:endParaRPr/>
          </a:p>
          <a:p>
            <a:r>
              <a:t>Sources (accessed September 10, 2026):</a:t>
            </a:r>
          </a:p>
          <a:p>
            <a:r>
              <a:t>https://www.worshiptools.com/en-us/planning</a:t>
            </a:r>
          </a:p>
          <a:p>
            <a:r>
              <a:t>https://www.worshiptools.com/en-us/charts</a:t>
            </a:r>
          </a:p>
          <a:p>
            <a:r>
              <a:t>https://www.worshiptools.com/en-us/presenter</a:t>
            </a:r>
          </a:p>
          <a:p>
            <a:r>
              <a:t>https://www.worshiptools.com/en-us/community</a:t>
            </a:r>
          </a:p>
          <a:p>
            <a:r>
              <a:t>https://www.worshiptools.com/en-us/docs/157-app-permissions</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this diagram shows our recommended planning direction. The apps can also edit shared services. Internet-connected devices synchronize services, but each role still checks its content. Community is not a slide-building step and is not required for every volunteer’s weekly workflow. App-specific display settings and downloaded media still need attention.</a:t>
            </a:r>
          </a:p>
          <a:p>
            <a:endParaRPr/>
          </a:p>
          <a:p>
            <a:r>
              <a:t>Sources (accessed September 10, 2026):</a:t>
            </a:r>
          </a:p>
          <a:p>
            <a:r>
              <a:t>https://www.worshiptools.com/en-us/docs/85-service-order</a:t>
            </a:r>
          </a:p>
          <a:p>
            <a:r>
              <a:t>https://www.worshiptools.com/en-us/charts</a:t>
            </a:r>
          </a:p>
          <a:p>
            <a:r>
              <a:t>https://www.worshiptools.com/en-us/docs/157-app-permissions</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Allow a short login check if participants have devices. Existing churches should invite people into their account. The invited email is their login. A personal login must be linked to a church account, and access depends on permissions. Check spam if the invitation is missing. Do not create a duplicate church account to solve an access issue. Admins can confirm permissions and app access.</a:t>
            </a:r>
          </a:p>
          <a:p>
            <a:endParaRPr/>
          </a:p>
          <a:p>
            <a:r>
              <a:t>Sources (accessed September 10, 2026):</a:t>
            </a:r>
          </a:p>
          <a:p>
            <a:r>
              <a:t>https://www.worshiptools.com/en-us/docs/158-getting-started</a:t>
            </a:r>
          </a:p>
          <a:p>
            <a:r>
              <a:t>https://www.worshiptools.com/en-us/docs/157-app-permissions</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fictional service for the rest of the meeting. Only song titles are included; teams should use their approved arrangement and source materials. This is not a proposed replacement for the church’s liturgy. Ask the pastor for the passage, translation and intended response. Ask the worship leader for song keys, arrangements and transitions before building slides.</a:t>
            </a:r>
          </a:p>
          <a:p>
            <a:endParaRPr/>
          </a:p>
          <a:p>
            <a:r>
              <a:t>Sources (accessed September 10, 2026):</a:t>
            </a:r>
          </a:p>
          <a:p>
            <a:endParaRP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Demo: Open Planning, choose Services, then a service or Create Service. On Order use Add Item for service content. Drag the six-dot handle to reorder. Add a clear transition note such as “Leader prays after final chord; slides hold the prayer background.” Open People to assign roles. Service edits save automatically. In current documentation the service also has Rehearse and Charts tabs. Complete any screen-specific content in Presenter.</a:t>
            </a:r>
          </a:p>
          <a:p>
            <a:endParaRPr/>
          </a:p>
          <a:p>
            <a:r>
              <a:t>Sources (accessed September 10, 2026):</a:t>
            </a:r>
          </a:p>
          <a:p>
            <a:r>
              <a:t>https://www.worshiptools.com/en-us/docs/89-pl-services</a:t>
            </a:r>
          </a:p>
          <a:p>
            <a:r>
              <a:t>https://www.worshiptools.com/en-us/docs/85-service-order</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Demo: Before scheduling, make sure people and roles exist. On the service People tab use Add Person for the needed role, then Send Invites. Participants should accept or decline and tell the leader about conflicts. Pending is not a confirmed yes. This is a direct workflow distinction from official documentation. The Philippians excerpt encourages concern for others; prompt replies are our practical application.</a:t>
            </a:r>
          </a:p>
          <a:p>
            <a:endParaRPr/>
          </a:p>
          <a:p>
            <a:r>
              <a:t>Sources (accessed September 10, 2026):</a:t>
            </a:r>
          </a:p>
          <a:p>
            <a:r>
              <a:t>https://www.worshiptools.com/en-us/docs/88-scheduling-services</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one song in Charts. Open the song title menu to find format and song settings. Supported chord formats can transpose; PDF attachments cannot. Display choices include lyrics, chords and number charts. A personal capo display is different from the key the band actually sounds. Invite musicians to mark entrances and endings. Rehearse is an optional way to practice individual parts through supported content.</a:t>
            </a:r>
          </a:p>
          <a:p>
            <a:endParaRPr/>
          </a:p>
          <a:p>
            <a:r>
              <a:t>Sources (accessed September 10, 2026):</a:t>
            </a:r>
          </a:p>
          <a:p>
            <a:r>
              <a:t>https://www.worshiptools.com/en-us/charts</a:t>
            </a:r>
          </a:p>
          <a:p>
            <a:r>
              <a:t>https://www.worshiptools.com/en-us/docs/65-song-settings</a:t>
            </a:r>
          </a:p>
          <a:p>
            <a:r>
              <a:t>https://www.worshiptools.com/en-us/docs/71-ch-pdfs</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the matching church account and service on the presentation computer while online. Read every song slide and compare its arrangement with the leader’s plan. Prepare the church’s actual output and test it. If stage display or additional outputs are used, test each separately. During rehearsal agree on when to advance lyrics, when to hold and when to clear. These operator habits are suggested practice.</a:t>
            </a:r>
          </a:p>
          <a:p>
            <a:endParaRPr/>
          </a:p>
          <a:p>
            <a:r>
              <a:t>Sources (accessed September 10, 2026):</a:t>
            </a:r>
          </a:p>
          <a:p>
            <a:r>
              <a:t>https://www.worshiptools.com/en-us/presenter</a:t>
            </a:r>
          </a:p>
          <a:p>
            <a:r>
              <a:t>https://www.worshiptools.com/en-us/docs/85-service-order</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 current Presenter, open Scripture from the top toolbar and search the passage. Use an available Bible translation approved by your church. Prepare a Scripture service item or create slides and use Add to Service. Inspect the full passage. Quick Scripture is useful for an unplanned reference, but clicking its slide sends it directly to the audience display. Read the result before clicking. Translation availability can depend on your account. Software does not interpret the passage for the team.</a:t>
            </a:r>
          </a:p>
          <a:p>
            <a:endParaRPr/>
          </a:p>
          <a:p>
            <a:r>
              <a:t>Sources (accessed September 10, 2026):</a:t>
            </a:r>
          </a:p>
          <a:p>
            <a:r>
              <a:t>https://www.worshiptools.com/en-us/docs/194-create-scripture-slides</a:t>
            </a:r>
          </a:p>
          <a:p>
            <a:r>
              <a:t>https://www.worshiptools.com/en-us/docs/180-quick-scripture</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Community is the church database and communication app. It can store people and households, customize fields and filters, and send email or SMS where available. For this team, use Planning for Sunday scheduling and service messages. Use Community for authorized broader church communication. A person in Community is not automatically an active app user. Matching users from Planning may link to Community profiles. App access is in the Permissions tab. Most volunteers do not need administrative access.</a:t>
            </a:r>
          </a:p>
          <a:p>
            <a:endParaRPr/>
          </a:p>
          <a:p>
            <a:r>
              <a:t>Sources (accessed September 10, 2026):</a:t>
            </a:r>
          </a:p>
          <a:p>
            <a:r>
              <a:t>https://www.worshiptools.com/en-us/community</a:t>
            </a:r>
          </a:p>
          <a:p>
            <a:r>
              <a:t>https://www.worshiptools.com/en-us/docs/157-app-permissions</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a participant to point to the step they would own. Suggested answer: the administrator checks whether Jordan already has a contact or user profile, then invites the user through Planning. Confirm permissions and app access. The leader schedules a training opportunity and sends the service invitation. Jordan accepts and meets the mentor. Use fictional contact details in a public demo.</a:t>
            </a:r>
          </a:p>
          <a:p>
            <a:endParaRPr/>
          </a:p>
          <a:p>
            <a:r>
              <a:t>Sources (accessed September 10, 2026):</a:t>
            </a:r>
          </a:p>
          <a:p>
            <a:r>
              <a:t>https://www.worshiptools.com/en-us/docs/158-getting-started</a:t>
            </a:r>
          </a:p>
          <a:p>
            <a:r>
              <a:t>https://www.worshiptools.com/en-us/docs/157-app-permissions</a:t>
            </a:r>
          </a:p>
          <a:p>
            <a:r>
              <a:t>https://www.worshiptools.com/en-us/docs/88-scheduling-services</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Is an unanswered invitation the same as acceptance? Answer: no. If declined, contact a suitable replacement and invite them. If still pending near your church’s reply deadline, follow up directly before assuming availability. Update the roster and communicate any changed plan. The leader may simplify the arrangement if coverage is unavailable. The software cannot guarantee a substitute.</a:t>
            </a:r>
          </a:p>
          <a:p>
            <a:endParaRPr/>
          </a:p>
          <a:p>
            <a:r>
              <a:t>Sources (accessed September 10, 2026):</a:t>
            </a:r>
          </a:p>
          <a:p>
            <a:r>
              <a:t>https://www.worshiptools.com/en-us/docs/88-scheduling-services</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each role what changes for them. Leader: agree on the sounding key and update the service. Musicians: verify the key on their own device after sync; transpose a supported chart or select a correct PDF. Tech: any backing audio must also match, using its own supported controls. Slides: a key change alone does not change the lyrics, but any changed repeats, verse order or replacement song affects cues. Do not assume a personal display adjustment updates every team material.</a:t>
            </a:r>
          </a:p>
          <a:p>
            <a:endParaRPr/>
          </a:p>
          <a:p>
            <a:r>
              <a:t>Sources (accessed September 10, 2026):</a:t>
            </a:r>
          </a:p>
          <a:p>
            <a:r>
              <a:t>https://www.worshiptools.com/en-us/docs/65-song-settings</a:t>
            </a:r>
          </a:p>
          <a:p>
            <a:r>
              <a:t>https://www.worshiptools.com/en-us/docs/71-ch-pdfs</a:t>
            </a:r>
          </a:p>
          <a:p>
            <a:r>
              <a:t>https://www.worshiptools.com/en-us/docs/85-service-order</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Scenario prompt: Five minutes before the service, the pastor requests Psalm 100:1–5 instead of 1–2. Repeat the reference and translation back. Search the complete range, review the text, prepare the service item, then wait for the agreed cue. For an unplanned live reference, use Quick Scripture only after confirming the result because clicking projects immediately. If unavailable, communicate calmly instead of improvising Bible wording.</a:t>
            </a:r>
          </a:p>
          <a:p>
            <a:endParaRPr/>
          </a:p>
          <a:p>
            <a:r>
              <a:t>Sources (accessed September 10, 2026):</a:t>
            </a:r>
          </a:p>
          <a:p>
            <a:r>
              <a:t>https://www.worshiptools.com/en-us/docs/194-create-scripture-slides</a:t>
            </a:r>
          </a:p>
          <a:p>
            <a:r>
              <a:t>https://www.worshiptools.com/en-us/docs/180-quick-scripture</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Prepare while connected: remain signed in, open the service on the actual devices and allow time for downloads. Charts offline guidance applies to the mobile app and recently cached setlists. Presenter loads the latest version it previously accessed. Internet-dependent features remain unavailable. Rehearse your fallback before Sunday, with printed music or an order where appropriate. These checks prevent assuming every attachment or online video will be available.</a:t>
            </a:r>
          </a:p>
          <a:p>
            <a:endParaRPr/>
          </a:p>
          <a:p>
            <a:r>
              <a:t>Sources (accessed September 10, 2026):</a:t>
            </a:r>
          </a:p>
          <a:p>
            <a:r>
              <a:t>https://www.worshiptools.com/en-us/docs/183-presenter-offline</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suggested rhythm, not a software deadline. Agree locally on when plans are ready, when volunteers respond and when late changes require a direct message. One leader owns the final order, and each role verifies its materials. Changes close to the service need a clear verbal handoff in addition to an app update. Colossians 3:23 concerns wholehearted service; it does not promise that preparation prevents every technical problem.</a:t>
            </a:r>
          </a:p>
          <a:p>
            <a:endParaRPr/>
          </a:p>
          <a:p>
            <a:r>
              <a:t>Sources (accessed September 10, 2026):</a:t>
            </a:r>
          </a:p>
          <a:p>
            <a:endParaRP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a training service and fictional person. Spend three minutes in role pairs and two minutes sharing. Answers: Planning Order builds content; People assigns roles and Send Invites sends requests. Charts users check source and key; PDFs need a correctly keyed file. Presenter users confirm reference and translation before showing on a test output. Community contact data alone is not a login; Planning invitations and permissions establish access. If accounts are unavailable, point through the diagrams verbally. Do not send real test invitations or church-wide messages.</a:t>
            </a:r>
          </a:p>
          <a:p>
            <a:endParaRPr/>
          </a:p>
          <a:p>
            <a:r>
              <a:t>Sources (accessed September 10, 2026):</a:t>
            </a:r>
          </a:p>
          <a:p>
            <a:r>
              <a:t>https://www.worshiptools.com/en-us/docs/88-scheduling-services</a:t>
            </a:r>
          </a:p>
          <a:p>
            <a:r>
              <a:t>https://www.worshiptools.com/en-us/docs/71-ch-pdfs</a:t>
            </a:r>
          </a:p>
          <a:p>
            <a:r>
              <a:t>https://www.worshiptools.com/en-us/docs/180-quick-scripture</a:t>
            </a:r>
          </a:p>
          <a:p>
            <a:r>
              <a:t>https://www.worshiptools.com/en-us/docs/157-app-permissions</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the team to name the service owner, response deadline, rehearsal time and contact for last-minute changes. Ask each person to identify one next action. Close with a brief prayer: Lord, help our preparation serve your people. Give us humility, attention and patience. May our words, music and work point to you. Amen. Leave time for questions.</a:t>
            </a:r>
          </a:p>
          <a:p>
            <a:endParaRPr/>
          </a:p>
          <a:p>
            <a:r>
              <a:t>Sources (accessed September 10, 2026):</a:t>
            </a:r>
          </a:p>
          <a:p>
            <a:endParaRP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official help center has separate current and legacy Presenter sections. Use the section that matches the installed software. Before the meeting, the facilitator should check the church’s account, Bible translations and any connected SongSelect or rehearsal content access. This deck focuses on foundational use and does not quote pricing. Full sources for each topic are in the relevant slide notes.</a:t>
            </a:r>
          </a:p>
          <a:p>
            <a:endParaRPr/>
          </a:p>
          <a:p>
            <a:r>
              <a:t>Sources (accessed September 10, 2026):</a:t>
            </a:r>
          </a:p>
          <a:p>
            <a:r>
              <a:t>https://www.worshiptools.com/en-us/docs/158-getting-started</a:t>
            </a:r>
          </a:p>
          <a:p>
            <a:r>
              <a:t>https://www.worshiptools.com/en-us/planning</a:t>
            </a:r>
          </a:p>
          <a:p>
            <a:r>
              <a:t>https://www.worshiptools.com/en-us/charts</a:t>
            </a:r>
          </a:p>
          <a:p>
            <a:r>
              <a:t>https://www.worshiptools.com/en-us/presenter</a:t>
            </a:r>
          </a:p>
          <a:p>
            <a:r>
              <a:t>https://www.worshiptools.com/en-us/community</a:t>
            </a:r>
          </a:p>
          <a:p>
            <a:r>
              <a:t>https://www.worshiptools.com/en-us/docs</a:t>
            </a:r>
          </a:p>
          <a:p>
            <a:r>
              <a:t>Scripture quotations: King James Version (KJV). Ministry applications are suggested team practices, not software promises.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FFE1915-9206-4ED3-BF8E-2AAACEDF5E95}"/>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PREPARING FOR SUNDAY</a:t>
            </a:r>
          </a:p>
        </p:txBody>
      </p:sp>
      <p:sp>
        <p:nvSpPr>
          <p:cNvPr id="2" name="Rectangle 1">
            <a:extLst>
              <a:ext uri="{FF2B5EF4-FFF2-40B4-BE49-F238E27FC236}">
                <a16:creationId xmlns:a16="http://schemas.microsoft.com/office/drawing/2014/main" id="{6F961285-7D55-4B50-B77E-57BE00073FAE}"/>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WorshipTools</a:t>
            </a:r>
          </a:p>
        </p:txBody>
      </p:sp>
      <p:sp>
        <p:nvSpPr>
          <p:cNvPr id="3" name="Rectangle 2">
            <a:extLst>
              <a:ext uri="{FF2B5EF4-FFF2-40B4-BE49-F238E27FC236}">
                <a16:creationId xmlns:a16="http://schemas.microsoft.com/office/drawing/2014/main" id="{3162425D-7C58-4879-BC0A-CB0BF2E20ADC}"/>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764E8E75-D686-4765-8AC8-360210E76B67}"/>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01</a:t>
            </a:r>
          </a:p>
        </p:txBody>
      </p:sp>
      <p:sp>
        <p:nvSpPr>
          <p:cNvPr id="5" name="Rectangle 4">
            <a:extLst>
              <a:ext uri="{FF2B5EF4-FFF2-40B4-BE49-F238E27FC236}">
                <a16:creationId xmlns:a16="http://schemas.microsoft.com/office/drawing/2014/main" id="{F9E98B3B-3E68-40F5-8AF6-B7DA8F08ECC9}"/>
              </a:ext>
            </a:extLst>
          </p:cNvPr>
          <p:cNvSpPr>
            <a:spLocks noGrp="1"/>
          </p:cNvSpPr>
          <p:nvPr/>
        </p:nvSpPr>
        <p:spPr>
          <a:xfrm>
            <a:off x="609600" y="1771650"/>
            <a:ext cx="8191500" cy="1390650"/>
          </a:xfrm>
          <a:prstGeom prst="rect">
            <a:avLst/>
          </a:prstGeom>
          <a:noFill/>
          <a:ln w="0">
            <a:noFill/>
          </a:ln>
        </p:spPr>
        <p:txBody>
          <a:bodyPr lIns="0" tIns="0" rIns="0" bIns="0" anchor="ctr">
            <a:noAutofit/>
          </a:bodyPr>
          <a:lstStyle/>
          <a:p>
            <a:pPr>
              <a:defRPr sz="3600" b="1">
                <a:solidFill>
                  <a:srgbClr val="172E3B"/>
                </a:solidFill>
                <a:latin typeface="Aptos"/>
                <a:ea typeface="Aptos"/>
                <a:cs typeface="Aptos"/>
              </a:defRPr>
            </a:pPr>
            <a:r>
              <a:rPr sz="3600" b="1">
                <a:solidFill>
                  <a:srgbClr val="172E3B"/>
                </a:solidFill>
                <a:latin typeface="Aptos"/>
                <a:ea typeface="Aptos"/>
                <a:cs typeface="Aptos"/>
              </a:rPr>
              <a:t>A beginner’s guide</a:t>
            </a:r>
          </a:p>
          <a:p>
            <a:pPr>
              <a:defRPr sz="3600" b="1">
                <a:solidFill>
                  <a:srgbClr val="172E3B"/>
                </a:solidFill>
                <a:latin typeface="Aptos"/>
                <a:ea typeface="Aptos"/>
                <a:cs typeface="Aptos"/>
              </a:defRPr>
            </a:pPr>
            <a:r>
              <a:rPr sz="3600" b="1">
                <a:solidFill>
                  <a:srgbClr val="172E3B"/>
                </a:solidFill>
                <a:latin typeface="Aptos"/>
                <a:ea typeface="Aptos"/>
                <a:cs typeface="Aptos"/>
              </a:rPr>
              <a:t>for the whole worship team</a:t>
            </a:r>
          </a:p>
        </p:txBody>
      </p:sp>
      <p:sp>
        <p:nvSpPr>
          <p:cNvPr id="6" name="Rectangle 5">
            <a:extLst>
              <a:ext uri="{FF2B5EF4-FFF2-40B4-BE49-F238E27FC236}">
                <a16:creationId xmlns:a16="http://schemas.microsoft.com/office/drawing/2014/main" id="{3A8EA57E-8722-431E-8422-1F2DD6BDD802}"/>
              </a:ext>
            </a:extLst>
          </p:cNvPr>
          <p:cNvSpPr>
            <a:spLocks noGrp="1"/>
          </p:cNvSpPr>
          <p:nvPr/>
        </p:nvSpPr>
        <p:spPr>
          <a:xfrm>
            <a:off x="8763000" y="1790700"/>
            <a:ext cx="1333500" cy="1390650"/>
          </a:xfrm>
          <a:prstGeom prst="rect">
            <a:avLst/>
          </a:prstGeom>
          <a:noFill/>
          <a:ln w="0">
            <a:noFill/>
          </a:ln>
        </p:spPr>
        <p:txBody>
          <a:bodyPr lIns="0" tIns="0" rIns="0" bIns="0" anchor="ctr">
            <a:noAutofit/>
          </a:bodyPr>
          <a:lstStyle/>
          <a:p>
            <a:pPr>
              <a:defRPr sz="8550" b="0">
                <a:solidFill>
                  <a:srgbClr val="172E3B"/>
                </a:solidFill>
                <a:latin typeface="Segoe UI Emoji"/>
                <a:ea typeface="Segoe UI Emoji"/>
                <a:cs typeface="Segoe UI Emoji"/>
              </a:defRPr>
            </a:pPr>
            <a:r>
              <a:rPr sz="8550" b="0">
                <a:solidFill>
                  <a:srgbClr val="172E3B"/>
                </a:solidFill>
                <a:latin typeface="Segoe UI Emoji"/>
                <a:ea typeface="Segoe UI Emoji"/>
                <a:cs typeface="Segoe UI Emoji"/>
              </a:rPr>
              <a:t>📅</a:t>
            </a:r>
          </a:p>
        </p:txBody>
      </p:sp>
      <p:sp>
        <p:nvSpPr>
          <p:cNvPr id="7" name="Rectangle 6">
            <a:extLst>
              <a:ext uri="{FF2B5EF4-FFF2-40B4-BE49-F238E27FC236}">
                <a16:creationId xmlns:a16="http://schemas.microsoft.com/office/drawing/2014/main" id="{8F21EB21-DB2D-414D-AA5A-88538EED7F7F}"/>
              </a:ext>
            </a:extLst>
          </p:cNvPr>
          <p:cNvSpPr>
            <a:spLocks noGrp="1"/>
          </p:cNvSpPr>
          <p:nvPr/>
        </p:nvSpPr>
        <p:spPr>
          <a:xfrm>
            <a:off x="10191750" y="2867025"/>
            <a:ext cx="1333500" cy="1200150"/>
          </a:xfrm>
          <a:prstGeom prst="rect">
            <a:avLst/>
          </a:prstGeom>
          <a:noFill/>
          <a:ln w="0">
            <a:noFill/>
          </a:ln>
        </p:spPr>
        <p:txBody>
          <a:bodyPr lIns="0" tIns="0" rIns="0" bIns="0" anchor="ctr">
            <a:noAutofit/>
          </a:bodyPr>
          <a:lstStyle/>
          <a:p>
            <a:pPr>
              <a:defRPr sz="7050" b="0">
                <a:solidFill>
                  <a:srgbClr val="172E3B"/>
                </a:solidFill>
                <a:latin typeface="Segoe UI Emoji"/>
                <a:ea typeface="Segoe UI Emoji"/>
                <a:cs typeface="Segoe UI Emoji"/>
              </a:defRPr>
            </a:pPr>
            <a:r>
              <a:rPr sz="7050" b="0">
                <a:solidFill>
                  <a:srgbClr val="172E3B"/>
                </a:solidFill>
                <a:latin typeface="Segoe UI Emoji"/>
                <a:ea typeface="Segoe UI Emoji"/>
                <a:cs typeface="Segoe UI Emoji"/>
              </a:rPr>
              <a:t>🎵</a:t>
            </a:r>
          </a:p>
        </p:txBody>
      </p:sp>
      <p:sp>
        <p:nvSpPr>
          <p:cNvPr id="8" name="Rectangle 7">
            <a:extLst>
              <a:ext uri="{FF2B5EF4-FFF2-40B4-BE49-F238E27FC236}">
                <a16:creationId xmlns:a16="http://schemas.microsoft.com/office/drawing/2014/main" id="{89B18577-3FF1-4F8E-BED3-950E2C76FDD5}"/>
              </a:ext>
            </a:extLst>
          </p:cNvPr>
          <p:cNvSpPr>
            <a:spLocks noGrp="1"/>
          </p:cNvSpPr>
          <p:nvPr/>
        </p:nvSpPr>
        <p:spPr>
          <a:xfrm>
            <a:off x="8782050" y="4010025"/>
            <a:ext cx="1333500" cy="1247775"/>
          </a:xfrm>
          <a:prstGeom prst="rect">
            <a:avLst/>
          </a:prstGeom>
          <a:noFill/>
          <a:ln w="0">
            <a:noFill/>
          </a:ln>
        </p:spPr>
        <p:txBody>
          <a:bodyPr lIns="0" tIns="0" rIns="0" bIns="0" anchor="ctr">
            <a:noAutofit/>
          </a:bodyPr>
          <a:lstStyle/>
          <a:p>
            <a:pPr>
              <a:defRPr sz="7425" b="0">
                <a:solidFill>
                  <a:srgbClr val="172E3B"/>
                </a:solidFill>
                <a:latin typeface="Segoe UI Emoji"/>
                <a:ea typeface="Segoe UI Emoji"/>
                <a:cs typeface="Segoe UI Emoji"/>
              </a:defRPr>
            </a:pPr>
            <a:r>
              <a:rPr sz="7425" b="0">
                <a:solidFill>
                  <a:srgbClr val="172E3B"/>
                </a:solidFill>
                <a:latin typeface="Segoe UI Emoji"/>
                <a:ea typeface="Segoe UI Emoji"/>
                <a:cs typeface="Segoe UI Emoji"/>
              </a:rPr>
              <a:t>🖥️</a:t>
            </a:r>
          </a:p>
        </p:txBody>
      </p:sp>
      <p:sp>
        <p:nvSpPr>
          <p:cNvPr id="9" name="Rectangle 8">
            <a:extLst>
              <a:ext uri="{FF2B5EF4-FFF2-40B4-BE49-F238E27FC236}">
                <a16:creationId xmlns:a16="http://schemas.microsoft.com/office/drawing/2014/main" id="{7912EB33-5FB4-40D1-AA55-E38434355A4A}"/>
              </a:ext>
            </a:extLst>
          </p:cNvPr>
          <p:cNvSpPr>
            <a:spLocks noGrp="1"/>
          </p:cNvSpPr>
          <p:nvPr/>
        </p:nvSpPr>
        <p:spPr>
          <a:xfrm>
            <a:off x="10001250" y="4686300"/>
            <a:ext cx="1333500" cy="1162050"/>
          </a:xfrm>
          <a:prstGeom prst="rect">
            <a:avLst/>
          </a:prstGeom>
          <a:noFill/>
          <a:ln w="0">
            <a:noFill/>
          </a:ln>
        </p:spPr>
        <p:txBody>
          <a:bodyPr lIns="0" tIns="0" rIns="0" bIns="0" anchor="ctr">
            <a:noAutofit/>
          </a:bodyPr>
          <a:lstStyle/>
          <a:p>
            <a:pPr>
              <a:defRPr sz="6750" b="0">
                <a:solidFill>
                  <a:srgbClr val="172E3B"/>
                </a:solidFill>
                <a:latin typeface="Segoe UI Emoji"/>
                <a:ea typeface="Segoe UI Emoji"/>
                <a:cs typeface="Segoe UI Emoji"/>
              </a:defRPr>
            </a:pPr>
            <a:r>
              <a:rPr sz="6750" b="0">
                <a:solidFill>
                  <a:srgbClr val="172E3B"/>
                </a:solidFill>
                <a:latin typeface="Segoe UI Emoji"/>
                <a:ea typeface="Segoe UI Emoji"/>
                <a:cs typeface="Segoe UI Emoji"/>
              </a:rPr>
              <a:t>🤝</a:t>
            </a:r>
          </a:p>
        </p:txBody>
      </p:sp>
      <p:sp>
        <p:nvSpPr>
          <p:cNvPr id="10" name="Rectangle 9">
            <a:extLst>
              <a:ext uri="{FF2B5EF4-FFF2-40B4-BE49-F238E27FC236}">
                <a16:creationId xmlns:a16="http://schemas.microsoft.com/office/drawing/2014/main" id="{D51CF891-A760-434E-8FEC-B702A99C0189}"/>
              </a:ext>
            </a:extLst>
          </p:cNvPr>
          <p:cNvSpPr>
            <a:spLocks noGrp="1"/>
          </p:cNvSpPr>
          <p:nvPr/>
        </p:nvSpPr>
        <p:spPr>
          <a:xfrm>
            <a:off x="609600" y="3714750"/>
            <a:ext cx="7762875" cy="523875"/>
          </a:xfrm>
          <a:prstGeom prst="rect">
            <a:avLst/>
          </a:prstGeom>
          <a:noFill/>
          <a:ln w="0">
            <a:noFill/>
          </a:ln>
        </p:spPr>
        <p:txBody>
          <a:bodyPr lIns="0" tIns="0" rIns="0" bIns="0" anchor="ctr">
            <a:noAutofit/>
          </a:bodyPr>
          <a:lstStyle/>
          <a:p>
            <a:pPr>
              <a:defRPr sz="2100" b="0">
                <a:solidFill>
                  <a:srgbClr val="516571"/>
                </a:solidFill>
                <a:latin typeface="Aptos"/>
                <a:ea typeface="Aptos"/>
                <a:cs typeface="Aptos"/>
              </a:defRPr>
            </a:pPr>
            <a:r>
              <a:rPr sz="2100" b="0">
                <a:solidFill>
                  <a:srgbClr val="516571"/>
                </a:solidFill>
                <a:latin typeface="Aptos"/>
                <a:ea typeface="Aptos"/>
                <a:cs typeface="Aptos"/>
              </a:rPr>
              <a:t>Worship leaders, musicians, slides &amp; tech</a:t>
            </a:r>
          </a:p>
        </p:txBody>
      </p:sp>
      <p:sp>
        <p:nvSpPr>
          <p:cNvPr id="11" name="Rectangle 10">
            <a:extLst>
              <a:ext uri="{FF2B5EF4-FFF2-40B4-BE49-F238E27FC236}">
                <a16:creationId xmlns:a16="http://schemas.microsoft.com/office/drawing/2014/main" id="{80E44B73-AC18-4CC4-90A2-FD874E71C519}"/>
              </a:ext>
            </a:extLst>
          </p:cNvPr>
          <p:cNvSpPr>
            <a:spLocks noGrp="1"/>
          </p:cNvSpPr>
          <p:nvPr/>
        </p:nvSpPr>
        <p:spPr>
          <a:xfrm>
            <a:off x="609600" y="4391025"/>
            <a:ext cx="8096250" cy="447675"/>
          </a:xfrm>
          <a:prstGeom prst="rect">
            <a:avLst/>
          </a:prstGeom>
          <a:noFill/>
          <a:ln w="0">
            <a:noFill/>
          </a:ln>
        </p:spPr>
        <p:txBody>
          <a:bodyPr lIns="0" tIns="0" rIns="0" bIns="0" anchor="ctr">
            <a:noAutofit/>
          </a:bodyPr>
          <a:lstStyle/>
          <a:p>
            <a:pPr>
              <a:defRPr sz="1875" b="1">
                <a:solidFill>
                  <a:srgbClr val="147E82"/>
                </a:solidFill>
                <a:latin typeface="Aptos"/>
                <a:ea typeface="Aptos"/>
                <a:cs typeface="Aptos"/>
              </a:defRPr>
            </a:pPr>
            <a:r>
              <a:rPr sz="1875" b="1">
                <a:solidFill>
                  <a:srgbClr val="147E82"/>
                </a:solidFill>
                <a:latin typeface="Aptos"/>
                <a:ea typeface="Aptos"/>
                <a:cs typeface="Aptos"/>
              </a:rPr>
              <a:t>Planning   •   Charts   •   Presenter   •   Community</a:t>
            </a:r>
          </a:p>
        </p:txBody>
      </p:sp>
      <p:sp>
        <p:nvSpPr>
          <p:cNvPr id="12" name="Rectangle 11">
            <a:extLst>
              <a:ext uri="{FF2B5EF4-FFF2-40B4-BE49-F238E27FC236}">
                <a16:creationId xmlns:a16="http://schemas.microsoft.com/office/drawing/2014/main" id="{32037E9D-2564-4036-BB47-D7A9E911C0AA}"/>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“Let all things be done unto edifying.”  1 Corinthians 14:26 (KJV)</a:t>
            </a:r>
          </a:p>
        </p:txBody>
      </p:sp>
      <p:sp>
        <p:nvSpPr>
          <p:cNvPr id="13" name="Rectangle 12">
            <a:extLst>
              <a:ext uri="{FF2B5EF4-FFF2-40B4-BE49-F238E27FC236}">
                <a16:creationId xmlns:a16="http://schemas.microsoft.com/office/drawing/2014/main" id="{FCE403EB-9340-48F1-8756-57735D4C7287}"/>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Our preparation helps the congregation participate.</a:t>
            </a:r>
          </a:p>
        </p:txBody>
      </p:sp>
    </p:spTree>
    <p:extLst>
      <p:ext uri="{BB962C8B-B14F-4D97-AF65-F5344CB8AC3E}">
        <p14:creationId xmlns:p14="http://schemas.microsoft.com/office/powerpoint/2010/main" val="1207840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B333C04-4986-47C8-9C28-42BD4DAEE0AA}"/>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TEAM TRAINING</a:t>
            </a:r>
          </a:p>
        </p:txBody>
      </p:sp>
      <p:sp>
        <p:nvSpPr>
          <p:cNvPr id="2" name="Rectangle 1">
            <a:extLst>
              <a:ext uri="{FF2B5EF4-FFF2-40B4-BE49-F238E27FC236}">
                <a16:creationId xmlns:a16="http://schemas.microsoft.com/office/drawing/2014/main" id="{2656B155-84EC-4512-AE1E-C65797E04828}"/>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Our purpose and today’s destination</a:t>
            </a:r>
          </a:p>
        </p:txBody>
      </p:sp>
      <p:sp>
        <p:nvSpPr>
          <p:cNvPr id="3" name="Rectangle 2">
            <a:extLst>
              <a:ext uri="{FF2B5EF4-FFF2-40B4-BE49-F238E27FC236}">
                <a16:creationId xmlns:a16="http://schemas.microsoft.com/office/drawing/2014/main" id="{1BC06E65-D5C8-464F-9DF7-4254CD390355}"/>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477E455C-45D4-4B49-BD74-6A9BED5D253E}"/>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02</a:t>
            </a:r>
          </a:p>
        </p:txBody>
      </p:sp>
      <p:sp>
        <p:nvSpPr>
          <p:cNvPr id="5" name="Rectangle 4">
            <a:extLst>
              <a:ext uri="{FF2B5EF4-FFF2-40B4-BE49-F238E27FC236}">
                <a16:creationId xmlns:a16="http://schemas.microsoft.com/office/drawing/2014/main" id="{C2D08F8C-CFD3-4138-8AA3-FCE95B14E63D}"/>
              </a:ext>
            </a:extLst>
          </p:cNvPr>
          <p:cNvSpPr>
            <a:spLocks noGrp="1"/>
          </p:cNvSpPr>
          <p:nvPr/>
        </p:nvSpPr>
        <p:spPr>
          <a:xfrm>
            <a:off x="6096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6" name="Rectangle 5">
            <a:extLst>
              <a:ext uri="{FF2B5EF4-FFF2-40B4-BE49-F238E27FC236}">
                <a16:creationId xmlns:a16="http://schemas.microsoft.com/office/drawing/2014/main" id="{A8B87AEE-FA94-46A0-81AD-02372842E383}"/>
              </a:ext>
            </a:extLst>
          </p:cNvPr>
          <p:cNvSpPr>
            <a:spLocks noGrp="1"/>
          </p:cNvSpPr>
          <p:nvPr/>
        </p:nvSpPr>
        <p:spPr>
          <a:xfrm>
            <a:off x="609600" y="3028950"/>
            <a:ext cx="3200400" cy="419100"/>
          </a:xfrm>
          <a:prstGeom prst="rect">
            <a:avLst/>
          </a:prstGeom>
          <a:noFill/>
          <a:ln w="0">
            <a:noFill/>
          </a:ln>
        </p:spPr>
        <p:txBody>
          <a:bodyPr lIns="0" tIns="0" rIns="0" bIns="0" anchor="ctr">
            <a:noAutofit/>
          </a:bodyPr>
          <a:lstStyle/>
          <a:p>
            <a:pPr>
              <a:defRPr sz="2250" b="1">
                <a:solidFill>
                  <a:srgbClr val="147E82"/>
                </a:solidFill>
                <a:latin typeface="Aptos"/>
                <a:ea typeface="Aptos"/>
                <a:cs typeface="Aptos"/>
              </a:defRPr>
            </a:pPr>
            <a:r>
              <a:rPr sz="2250" b="1">
                <a:solidFill>
                  <a:srgbClr val="147E82"/>
                </a:solidFill>
                <a:latin typeface="Aptos"/>
                <a:ea typeface="Aptos"/>
                <a:cs typeface="Aptos"/>
              </a:rPr>
              <a:t>Serve people</a:t>
            </a:r>
          </a:p>
        </p:txBody>
      </p:sp>
      <p:sp>
        <p:nvSpPr>
          <p:cNvPr id="7" name="Rectangle 6">
            <a:extLst>
              <a:ext uri="{FF2B5EF4-FFF2-40B4-BE49-F238E27FC236}">
                <a16:creationId xmlns:a16="http://schemas.microsoft.com/office/drawing/2014/main" id="{D161169E-E8FD-4236-BFA6-5C954826C5C1}"/>
              </a:ext>
            </a:extLst>
          </p:cNvPr>
          <p:cNvSpPr>
            <a:spLocks noGrp="1"/>
          </p:cNvSpPr>
          <p:nvPr/>
        </p:nvSpPr>
        <p:spPr>
          <a:xfrm>
            <a:off x="609600" y="3571875"/>
            <a:ext cx="320040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A clear plan gives volunteers time to prepare.</a:t>
            </a:r>
          </a:p>
        </p:txBody>
      </p:sp>
      <p:sp>
        <p:nvSpPr>
          <p:cNvPr id="8" name="Rectangle 7">
            <a:extLst>
              <a:ext uri="{FF2B5EF4-FFF2-40B4-BE49-F238E27FC236}">
                <a16:creationId xmlns:a16="http://schemas.microsoft.com/office/drawing/2014/main" id="{57DB2F21-CB1C-4329-AB26-8957CC6FB436}"/>
              </a:ext>
            </a:extLst>
          </p:cNvPr>
          <p:cNvSpPr>
            <a:spLocks noGrp="1"/>
          </p:cNvSpPr>
          <p:nvPr/>
        </p:nvSpPr>
        <p:spPr>
          <a:xfrm>
            <a:off x="42672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9" name="Rectangle 8">
            <a:extLst>
              <a:ext uri="{FF2B5EF4-FFF2-40B4-BE49-F238E27FC236}">
                <a16:creationId xmlns:a16="http://schemas.microsoft.com/office/drawing/2014/main" id="{34229B98-0F2C-49EE-BCF5-22CE1489112C}"/>
              </a:ext>
            </a:extLst>
          </p:cNvPr>
          <p:cNvSpPr>
            <a:spLocks noGrp="1"/>
          </p:cNvSpPr>
          <p:nvPr/>
        </p:nvSpPr>
        <p:spPr>
          <a:xfrm>
            <a:off x="4267200" y="3028950"/>
            <a:ext cx="3200400" cy="419100"/>
          </a:xfrm>
          <a:prstGeom prst="rect">
            <a:avLst/>
          </a:prstGeom>
          <a:noFill/>
          <a:ln w="0">
            <a:noFill/>
          </a:ln>
        </p:spPr>
        <p:txBody>
          <a:bodyPr lIns="0" tIns="0" rIns="0" bIns="0" anchor="ctr">
            <a:noAutofit/>
          </a:bodyPr>
          <a:lstStyle/>
          <a:p>
            <a:pPr>
              <a:defRPr sz="2250" b="1">
                <a:solidFill>
                  <a:srgbClr val="147E82"/>
                </a:solidFill>
                <a:latin typeface="Aptos"/>
                <a:ea typeface="Aptos"/>
                <a:cs typeface="Aptos"/>
              </a:defRPr>
            </a:pPr>
            <a:r>
              <a:rPr sz="2250" b="1">
                <a:solidFill>
                  <a:srgbClr val="147E82"/>
                </a:solidFill>
                <a:latin typeface="Aptos"/>
                <a:ea typeface="Aptos"/>
                <a:cs typeface="Aptos"/>
              </a:rPr>
              <a:t>Center on Scripture</a:t>
            </a:r>
          </a:p>
        </p:txBody>
      </p:sp>
      <p:sp>
        <p:nvSpPr>
          <p:cNvPr id="10" name="Rectangle 9">
            <a:extLst>
              <a:ext uri="{FF2B5EF4-FFF2-40B4-BE49-F238E27FC236}">
                <a16:creationId xmlns:a16="http://schemas.microsoft.com/office/drawing/2014/main" id="{77AC2823-D183-452E-B3E9-AC781B49E418}"/>
              </a:ext>
            </a:extLst>
          </p:cNvPr>
          <p:cNvSpPr>
            <a:spLocks noGrp="1"/>
          </p:cNvSpPr>
          <p:nvPr/>
        </p:nvSpPr>
        <p:spPr>
          <a:xfrm>
            <a:off x="4267200" y="3571875"/>
            <a:ext cx="320040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Songs and spoken moments help the church respond to God.</a:t>
            </a:r>
          </a:p>
        </p:txBody>
      </p:sp>
      <p:sp>
        <p:nvSpPr>
          <p:cNvPr id="11" name="Rectangle 10">
            <a:extLst>
              <a:ext uri="{FF2B5EF4-FFF2-40B4-BE49-F238E27FC236}">
                <a16:creationId xmlns:a16="http://schemas.microsoft.com/office/drawing/2014/main" id="{43C6A0FB-8B1E-4970-B254-AB558526D58B}"/>
              </a:ext>
            </a:extLst>
          </p:cNvPr>
          <p:cNvSpPr>
            <a:spLocks noGrp="1"/>
          </p:cNvSpPr>
          <p:nvPr/>
        </p:nvSpPr>
        <p:spPr>
          <a:xfrm>
            <a:off x="79248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12" name="Rectangle 11">
            <a:extLst>
              <a:ext uri="{FF2B5EF4-FFF2-40B4-BE49-F238E27FC236}">
                <a16:creationId xmlns:a16="http://schemas.microsoft.com/office/drawing/2014/main" id="{8F0E0377-D030-4E59-B9E3-280171F94C66}"/>
              </a:ext>
            </a:extLst>
          </p:cNvPr>
          <p:cNvSpPr>
            <a:spLocks noGrp="1"/>
          </p:cNvSpPr>
          <p:nvPr/>
        </p:nvSpPr>
        <p:spPr>
          <a:xfrm>
            <a:off x="7924800" y="3028950"/>
            <a:ext cx="3200400" cy="419100"/>
          </a:xfrm>
          <a:prstGeom prst="rect">
            <a:avLst/>
          </a:prstGeom>
          <a:noFill/>
          <a:ln w="0">
            <a:noFill/>
          </a:ln>
        </p:spPr>
        <p:txBody>
          <a:bodyPr lIns="0" tIns="0" rIns="0" bIns="0" anchor="ctr">
            <a:noAutofit/>
          </a:bodyPr>
          <a:lstStyle/>
          <a:p>
            <a:pPr>
              <a:defRPr sz="2250" b="1">
                <a:solidFill>
                  <a:srgbClr val="147E82"/>
                </a:solidFill>
                <a:latin typeface="Aptos"/>
                <a:ea typeface="Aptos"/>
                <a:cs typeface="Aptos"/>
              </a:defRPr>
            </a:pPr>
            <a:r>
              <a:rPr sz="2250" b="1">
                <a:solidFill>
                  <a:srgbClr val="147E82"/>
                </a:solidFill>
                <a:latin typeface="Aptos"/>
                <a:ea typeface="Aptos"/>
                <a:cs typeface="Aptos"/>
              </a:rPr>
              <a:t>Know your next step</a:t>
            </a:r>
          </a:p>
        </p:txBody>
      </p:sp>
      <p:sp>
        <p:nvSpPr>
          <p:cNvPr id="13" name="Rectangle 12">
            <a:extLst>
              <a:ext uri="{FF2B5EF4-FFF2-40B4-BE49-F238E27FC236}">
                <a16:creationId xmlns:a16="http://schemas.microsoft.com/office/drawing/2014/main" id="{609A8BEB-0472-462B-9CD0-27153E6543E4}"/>
              </a:ext>
            </a:extLst>
          </p:cNvPr>
          <p:cNvSpPr>
            <a:spLocks noGrp="1"/>
          </p:cNvSpPr>
          <p:nvPr/>
        </p:nvSpPr>
        <p:spPr>
          <a:xfrm>
            <a:off x="7924800" y="3571875"/>
            <a:ext cx="320040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Leave knowing your app, your task and your handoff.</a:t>
            </a:r>
          </a:p>
        </p:txBody>
      </p:sp>
      <p:sp>
        <p:nvSpPr>
          <p:cNvPr id="14" name="Rectangle 13">
            <a:extLst>
              <a:ext uri="{FF2B5EF4-FFF2-40B4-BE49-F238E27FC236}">
                <a16:creationId xmlns:a16="http://schemas.microsoft.com/office/drawing/2014/main" id="{6FB0156A-4ECC-4CF3-8FF6-E7C4FD7F649A}"/>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“Let the word of Christ dwell in you richly”  Colossians 3:16 (KJV)</a:t>
            </a:r>
          </a:p>
        </p:txBody>
      </p:sp>
      <p:sp>
        <p:nvSpPr>
          <p:cNvPr id="15" name="Rectangle 14">
            <a:extLst>
              <a:ext uri="{FF2B5EF4-FFF2-40B4-BE49-F238E27FC236}">
                <a16:creationId xmlns:a16="http://schemas.microsoft.com/office/drawing/2014/main" id="{0CBFE2D4-42BF-43C2-B588-03A2CA2D5174}"/>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Choose content thoughtfully and help others join in.</a:t>
            </a:r>
          </a:p>
        </p:txBody>
      </p:sp>
    </p:spTree>
    <p:extLst>
      <p:ext uri="{BB962C8B-B14F-4D97-AF65-F5344CB8AC3E}">
        <p14:creationId xmlns:p14="http://schemas.microsoft.com/office/powerpoint/2010/main" val="1365599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0B1B07B-4A38-4389-AF82-C087D4474DE2}"/>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TEAM TRAINING</a:t>
            </a:r>
          </a:p>
        </p:txBody>
      </p:sp>
      <p:sp>
        <p:nvSpPr>
          <p:cNvPr id="2" name="Rectangle 1">
            <a:extLst>
              <a:ext uri="{FF2B5EF4-FFF2-40B4-BE49-F238E27FC236}">
                <a16:creationId xmlns:a16="http://schemas.microsoft.com/office/drawing/2014/main" id="{FEBA02BC-39AD-4770-BC45-F852322CAF5E}"/>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Four apps and their everyday jobs</a:t>
            </a:r>
          </a:p>
        </p:txBody>
      </p:sp>
      <p:sp>
        <p:nvSpPr>
          <p:cNvPr id="3" name="Rectangle 2">
            <a:extLst>
              <a:ext uri="{FF2B5EF4-FFF2-40B4-BE49-F238E27FC236}">
                <a16:creationId xmlns:a16="http://schemas.microsoft.com/office/drawing/2014/main" id="{59B70278-5761-4A9A-ACB0-F4EAEDDC1C91}"/>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D7B13684-58CD-49DD-A570-F43E20D21BB0}"/>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03</a:t>
            </a:r>
          </a:p>
        </p:txBody>
      </p:sp>
      <p:sp>
        <p:nvSpPr>
          <p:cNvPr id="5" name="Rectangle 4">
            <a:extLst>
              <a:ext uri="{FF2B5EF4-FFF2-40B4-BE49-F238E27FC236}">
                <a16:creationId xmlns:a16="http://schemas.microsoft.com/office/drawing/2014/main" id="{C5A6D7EF-E875-4640-BAD1-8C12A68C3BBE}"/>
              </a:ext>
            </a:extLst>
          </p:cNvPr>
          <p:cNvSpPr>
            <a:spLocks noGrp="1"/>
          </p:cNvSpPr>
          <p:nvPr/>
        </p:nvSpPr>
        <p:spPr>
          <a:xfrm>
            <a:off x="6096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6" name="Rectangle 5">
            <a:extLst>
              <a:ext uri="{FF2B5EF4-FFF2-40B4-BE49-F238E27FC236}">
                <a16:creationId xmlns:a16="http://schemas.microsoft.com/office/drawing/2014/main" id="{23F4987E-F392-4346-9B95-73CBE2CE8355}"/>
              </a:ext>
            </a:extLst>
          </p:cNvPr>
          <p:cNvSpPr>
            <a:spLocks noGrp="1"/>
          </p:cNvSpPr>
          <p:nvPr/>
        </p:nvSpPr>
        <p:spPr>
          <a:xfrm>
            <a:off x="609600" y="3028950"/>
            <a:ext cx="2343150" cy="419100"/>
          </a:xfrm>
          <a:prstGeom prst="rect">
            <a:avLst/>
          </a:prstGeom>
          <a:noFill/>
          <a:ln w="0">
            <a:noFill/>
          </a:ln>
        </p:spPr>
        <p:txBody>
          <a:bodyPr lIns="0" tIns="0" rIns="0" bIns="0" anchor="ctr">
            <a:noAutofit/>
          </a:bodyPr>
          <a:lstStyle/>
          <a:p>
            <a:pPr>
              <a:defRPr sz="2250" b="1">
                <a:solidFill>
                  <a:srgbClr val="147E82"/>
                </a:solidFill>
                <a:latin typeface="Aptos"/>
                <a:ea typeface="Aptos"/>
                <a:cs typeface="Aptos"/>
              </a:defRPr>
            </a:pPr>
            <a:r>
              <a:rPr sz="2250" b="1">
                <a:solidFill>
                  <a:srgbClr val="147E82"/>
                </a:solidFill>
                <a:latin typeface="Aptos"/>
                <a:ea typeface="Aptos"/>
                <a:cs typeface="Aptos"/>
              </a:rPr>
              <a:t>Planning</a:t>
            </a:r>
          </a:p>
        </p:txBody>
      </p:sp>
      <p:sp>
        <p:nvSpPr>
          <p:cNvPr id="7" name="Rectangle 6">
            <a:extLst>
              <a:ext uri="{FF2B5EF4-FFF2-40B4-BE49-F238E27FC236}">
                <a16:creationId xmlns:a16="http://schemas.microsoft.com/office/drawing/2014/main" id="{63DF89CA-A36B-42C3-88A2-DF3419D5D723}"/>
              </a:ext>
            </a:extLst>
          </p:cNvPr>
          <p:cNvSpPr>
            <a:spLocks noGrp="1"/>
          </p:cNvSpPr>
          <p:nvPr/>
        </p:nvSpPr>
        <p:spPr>
          <a:xfrm>
            <a:off x="609600" y="3571875"/>
            <a:ext cx="234315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Service order</a:t>
            </a:r>
          </a:p>
          <a:p>
            <a:pPr>
              <a:defRPr sz="1875" b="0">
                <a:solidFill>
                  <a:srgbClr val="172E3B"/>
                </a:solidFill>
                <a:latin typeface="Aptos"/>
                <a:ea typeface="Aptos"/>
                <a:cs typeface="Aptos"/>
              </a:defRPr>
            </a:pPr>
            <a:r>
              <a:rPr sz="1875" b="0">
                <a:solidFill>
                  <a:srgbClr val="172E3B"/>
                </a:solidFill>
                <a:latin typeface="Aptos"/>
                <a:ea typeface="Aptos"/>
                <a:cs typeface="Aptos"/>
              </a:rPr>
              <a:t>Volunteer invites</a:t>
            </a:r>
          </a:p>
          <a:p>
            <a:pPr>
              <a:defRPr sz="1875" b="0">
                <a:solidFill>
                  <a:srgbClr val="172E3B"/>
                </a:solidFill>
                <a:latin typeface="Aptos"/>
                <a:ea typeface="Aptos"/>
                <a:cs typeface="Aptos"/>
              </a:defRPr>
            </a:pPr>
            <a:r>
              <a:rPr sz="1875" b="0">
                <a:solidFill>
                  <a:srgbClr val="172E3B"/>
                </a:solidFill>
                <a:latin typeface="Aptos"/>
                <a:ea typeface="Aptos"/>
                <a:cs typeface="Aptos"/>
              </a:rPr>
              <a:t>Team messages</a:t>
            </a:r>
          </a:p>
        </p:txBody>
      </p:sp>
      <p:sp>
        <p:nvSpPr>
          <p:cNvPr id="8" name="Rectangle 7">
            <a:extLst>
              <a:ext uri="{FF2B5EF4-FFF2-40B4-BE49-F238E27FC236}">
                <a16:creationId xmlns:a16="http://schemas.microsoft.com/office/drawing/2014/main" id="{8BA7ACE3-DD64-4232-802D-026917C1AF91}"/>
              </a:ext>
            </a:extLst>
          </p:cNvPr>
          <p:cNvSpPr>
            <a:spLocks noGrp="1"/>
          </p:cNvSpPr>
          <p:nvPr/>
        </p:nvSpPr>
        <p:spPr>
          <a:xfrm>
            <a:off x="33528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9" name="Rectangle 8">
            <a:extLst>
              <a:ext uri="{FF2B5EF4-FFF2-40B4-BE49-F238E27FC236}">
                <a16:creationId xmlns:a16="http://schemas.microsoft.com/office/drawing/2014/main" id="{1B115401-3A1A-4A06-80C9-90DC8D7E7FFF}"/>
              </a:ext>
            </a:extLst>
          </p:cNvPr>
          <p:cNvSpPr>
            <a:spLocks noGrp="1"/>
          </p:cNvSpPr>
          <p:nvPr/>
        </p:nvSpPr>
        <p:spPr>
          <a:xfrm>
            <a:off x="3352800" y="3028950"/>
            <a:ext cx="2343150" cy="419100"/>
          </a:xfrm>
          <a:prstGeom prst="rect">
            <a:avLst/>
          </a:prstGeom>
          <a:noFill/>
          <a:ln w="0">
            <a:noFill/>
          </a:ln>
        </p:spPr>
        <p:txBody>
          <a:bodyPr lIns="0" tIns="0" rIns="0" bIns="0" anchor="ctr">
            <a:noAutofit/>
          </a:bodyPr>
          <a:lstStyle/>
          <a:p>
            <a:pPr>
              <a:defRPr sz="2250" b="1">
                <a:solidFill>
                  <a:srgbClr val="3260B1"/>
                </a:solidFill>
                <a:latin typeface="Aptos"/>
                <a:ea typeface="Aptos"/>
                <a:cs typeface="Aptos"/>
              </a:defRPr>
            </a:pPr>
            <a:r>
              <a:rPr sz="2250" b="1">
                <a:solidFill>
                  <a:srgbClr val="3260B1"/>
                </a:solidFill>
                <a:latin typeface="Aptos"/>
                <a:ea typeface="Aptos"/>
                <a:cs typeface="Aptos"/>
              </a:rPr>
              <a:t>Charts</a:t>
            </a:r>
          </a:p>
        </p:txBody>
      </p:sp>
      <p:sp>
        <p:nvSpPr>
          <p:cNvPr id="10" name="Rectangle 9">
            <a:extLst>
              <a:ext uri="{FF2B5EF4-FFF2-40B4-BE49-F238E27FC236}">
                <a16:creationId xmlns:a16="http://schemas.microsoft.com/office/drawing/2014/main" id="{3877BB72-D5D2-476E-8155-193068919B7D}"/>
              </a:ext>
            </a:extLst>
          </p:cNvPr>
          <p:cNvSpPr>
            <a:spLocks noGrp="1"/>
          </p:cNvSpPr>
          <p:nvPr/>
        </p:nvSpPr>
        <p:spPr>
          <a:xfrm>
            <a:off x="3352800" y="3571875"/>
            <a:ext cx="234315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Chord charts</a:t>
            </a:r>
          </a:p>
          <a:p>
            <a:pPr>
              <a:defRPr sz="1875" b="0">
                <a:solidFill>
                  <a:srgbClr val="172E3B"/>
                </a:solidFill>
                <a:latin typeface="Aptos"/>
                <a:ea typeface="Aptos"/>
                <a:cs typeface="Aptos"/>
              </a:defRPr>
            </a:pPr>
            <a:r>
              <a:rPr sz="1875" b="0">
                <a:solidFill>
                  <a:srgbClr val="172E3B"/>
                </a:solidFill>
                <a:latin typeface="Aptos"/>
                <a:ea typeface="Aptos"/>
                <a:cs typeface="Aptos"/>
              </a:rPr>
              <a:t>Keys and notes</a:t>
            </a:r>
          </a:p>
          <a:p>
            <a:pPr>
              <a:defRPr sz="1875" b="0">
                <a:solidFill>
                  <a:srgbClr val="172E3B"/>
                </a:solidFill>
                <a:latin typeface="Aptos"/>
                <a:ea typeface="Aptos"/>
                <a:cs typeface="Aptos"/>
              </a:defRPr>
            </a:pPr>
            <a:r>
              <a:rPr sz="1875" b="0">
                <a:solidFill>
                  <a:srgbClr val="172E3B"/>
                </a:solidFill>
                <a:latin typeface="Aptos"/>
                <a:ea typeface="Aptos"/>
                <a:cs typeface="Aptos"/>
              </a:rPr>
              <a:t>Musician practice</a:t>
            </a:r>
          </a:p>
        </p:txBody>
      </p:sp>
      <p:sp>
        <p:nvSpPr>
          <p:cNvPr id="11" name="Rectangle 10">
            <a:extLst>
              <a:ext uri="{FF2B5EF4-FFF2-40B4-BE49-F238E27FC236}">
                <a16:creationId xmlns:a16="http://schemas.microsoft.com/office/drawing/2014/main" id="{9E82A7DC-32B4-46B1-A88E-B7686E88D5E6}"/>
              </a:ext>
            </a:extLst>
          </p:cNvPr>
          <p:cNvSpPr>
            <a:spLocks noGrp="1"/>
          </p:cNvSpPr>
          <p:nvPr/>
        </p:nvSpPr>
        <p:spPr>
          <a:xfrm>
            <a:off x="60960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12" name="Rectangle 11">
            <a:extLst>
              <a:ext uri="{FF2B5EF4-FFF2-40B4-BE49-F238E27FC236}">
                <a16:creationId xmlns:a16="http://schemas.microsoft.com/office/drawing/2014/main" id="{C922D6CA-2826-4ACB-A289-7C559492F9DE}"/>
              </a:ext>
            </a:extLst>
          </p:cNvPr>
          <p:cNvSpPr>
            <a:spLocks noGrp="1"/>
          </p:cNvSpPr>
          <p:nvPr/>
        </p:nvSpPr>
        <p:spPr>
          <a:xfrm>
            <a:off x="6096000" y="3028950"/>
            <a:ext cx="2343150" cy="419100"/>
          </a:xfrm>
          <a:prstGeom prst="rect">
            <a:avLst/>
          </a:prstGeom>
          <a:noFill/>
          <a:ln w="0">
            <a:noFill/>
          </a:ln>
        </p:spPr>
        <p:txBody>
          <a:bodyPr lIns="0" tIns="0" rIns="0" bIns="0" anchor="ctr">
            <a:noAutofit/>
          </a:bodyPr>
          <a:lstStyle/>
          <a:p>
            <a:pPr>
              <a:defRPr sz="2250" b="1">
                <a:solidFill>
                  <a:srgbClr val="B8542B"/>
                </a:solidFill>
                <a:latin typeface="Aptos"/>
                <a:ea typeface="Aptos"/>
                <a:cs typeface="Aptos"/>
              </a:defRPr>
            </a:pPr>
            <a:r>
              <a:rPr sz="2250" b="1">
                <a:solidFill>
                  <a:srgbClr val="B8542B"/>
                </a:solidFill>
                <a:latin typeface="Aptos"/>
                <a:ea typeface="Aptos"/>
                <a:cs typeface="Aptos"/>
              </a:rPr>
              <a:t>Presenter</a:t>
            </a:r>
          </a:p>
        </p:txBody>
      </p:sp>
      <p:sp>
        <p:nvSpPr>
          <p:cNvPr id="13" name="Rectangle 12">
            <a:extLst>
              <a:ext uri="{FF2B5EF4-FFF2-40B4-BE49-F238E27FC236}">
                <a16:creationId xmlns:a16="http://schemas.microsoft.com/office/drawing/2014/main" id="{97EE3348-C133-4DFE-96CB-D81ED0FE3D6D}"/>
              </a:ext>
            </a:extLst>
          </p:cNvPr>
          <p:cNvSpPr>
            <a:spLocks noGrp="1"/>
          </p:cNvSpPr>
          <p:nvPr/>
        </p:nvSpPr>
        <p:spPr>
          <a:xfrm>
            <a:off x="6096000" y="3571875"/>
            <a:ext cx="234315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Lyrics and Scripture</a:t>
            </a:r>
          </a:p>
          <a:p>
            <a:pPr>
              <a:defRPr sz="1875" b="0">
                <a:solidFill>
                  <a:srgbClr val="172E3B"/>
                </a:solidFill>
                <a:latin typeface="Aptos"/>
                <a:ea typeface="Aptos"/>
                <a:cs typeface="Aptos"/>
              </a:defRPr>
            </a:pPr>
            <a:r>
              <a:rPr sz="1875" b="0">
                <a:solidFill>
                  <a:srgbClr val="172E3B"/>
                </a:solidFill>
                <a:latin typeface="Aptos"/>
                <a:ea typeface="Aptos"/>
                <a:cs typeface="Aptos"/>
              </a:rPr>
              <a:t>Media and slides</a:t>
            </a:r>
          </a:p>
          <a:p>
            <a:pPr>
              <a:defRPr sz="1875" b="0">
                <a:solidFill>
                  <a:srgbClr val="172E3B"/>
                </a:solidFill>
                <a:latin typeface="Aptos"/>
                <a:ea typeface="Aptos"/>
                <a:cs typeface="Aptos"/>
              </a:defRPr>
            </a:pPr>
            <a:r>
              <a:rPr sz="1875" b="0">
                <a:solidFill>
                  <a:srgbClr val="172E3B"/>
                </a:solidFill>
                <a:latin typeface="Aptos"/>
                <a:ea typeface="Aptos"/>
                <a:cs typeface="Aptos"/>
              </a:rPr>
              <a:t>Audience screens</a:t>
            </a:r>
          </a:p>
        </p:txBody>
      </p:sp>
      <p:sp>
        <p:nvSpPr>
          <p:cNvPr id="14" name="Rectangle 13">
            <a:extLst>
              <a:ext uri="{FF2B5EF4-FFF2-40B4-BE49-F238E27FC236}">
                <a16:creationId xmlns:a16="http://schemas.microsoft.com/office/drawing/2014/main" id="{51828061-6336-46F9-BCB7-F75D68C1BDC6}"/>
              </a:ext>
            </a:extLst>
          </p:cNvPr>
          <p:cNvSpPr>
            <a:spLocks noGrp="1"/>
          </p:cNvSpPr>
          <p:nvPr/>
        </p:nvSpPr>
        <p:spPr>
          <a:xfrm>
            <a:off x="88392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15" name="Rectangle 14">
            <a:extLst>
              <a:ext uri="{FF2B5EF4-FFF2-40B4-BE49-F238E27FC236}">
                <a16:creationId xmlns:a16="http://schemas.microsoft.com/office/drawing/2014/main" id="{81D595DB-A8A4-46D1-A4BA-CFD022FBBEB0}"/>
              </a:ext>
            </a:extLst>
          </p:cNvPr>
          <p:cNvSpPr>
            <a:spLocks noGrp="1"/>
          </p:cNvSpPr>
          <p:nvPr/>
        </p:nvSpPr>
        <p:spPr>
          <a:xfrm>
            <a:off x="8839200" y="3028950"/>
            <a:ext cx="2343150" cy="419100"/>
          </a:xfrm>
          <a:prstGeom prst="rect">
            <a:avLst/>
          </a:prstGeom>
          <a:noFill/>
          <a:ln w="0">
            <a:noFill/>
          </a:ln>
        </p:spPr>
        <p:txBody>
          <a:bodyPr lIns="0" tIns="0" rIns="0" bIns="0" anchor="ctr">
            <a:noAutofit/>
          </a:bodyPr>
          <a:lstStyle/>
          <a:p>
            <a:pPr>
              <a:defRPr sz="2250" b="1">
                <a:solidFill>
                  <a:srgbClr val="7752A3"/>
                </a:solidFill>
                <a:latin typeface="Aptos"/>
                <a:ea typeface="Aptos"/>
                <a:cs typeface="Aptos"/>
              </a:defRPr>
            </a:pPr>
            <a:r>
              <a:rPr sz="2250" b="1">
                <a:solidFill>
                  <a:srgbClr val="7752A3"/>
                </a:solidFill>
                <a:latin typeface="Aptos"/>
                <a:ea typeface="Aptos"/>
                <a:cs typeface="Aptos"/>
              </a:rPr>
              <a:t>Community</a:t>
            </a:r>
          </a:p>
        </p:txBody>
      </p:sp>
      <p:sp>
        <p:nvSpPr>
          <p:cNvPr id="16" name="Rectangle 15">
            <a:extLst>
              <a:ext uri="{FF2B5EF4-FFF2-40B4-BE49-F238E27FC236}">
                <a16:creationId xmlns:a16="http://schemas.microsoft.com/office/drawing/2014/main" id="{7AC84912-B6BB-4127-B6DF-66531CF92C41}"/>
              </a:ext>
            </a:extLst>
          </p:cNvPr>
          <p:cNvSpPr>
            <a:spLocks noGrp="1"/>
          </p:cNvSpPr>
          <p:nvPr/>
        </p:nvSpPr>
        <p:spPr>
          <a:xfrm>
            <a:off x="8839200" y="3571875"/>
            <a:ext cx="234315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People and households</a:t>
            </a:r>
          </a:p>
          <a:p>
            <a:pPr>
              <a:defRPr sz="1875" b="0">
                <a:solidFill>
                  <a:srgbClr val="172E3B"/>
                </a:solidFill>
                <a:latin typeface="Aptos"/>
                <a:ea typeface="Aptos"/>
                <a:cs typeface="Aptos"/>
              </a:defRPr>
            </a:pPr>
            <a:r>
              <a:rPr sz="1875" b="0">
                <a:solidFill>
                  <a:srgbClr val="172E3B"/>
                </a:solidFill>
                <a:latin typeface="Aptos"/>
                <a:ea typeface="Aptos"/>
                <a:cs typeface="Aptos"/>
              </a:rPr>
              <a:t>Church communication</a:t>
            </a:r>
          </a:p>
          <a:p>
            <a:pPr>
              <a:defRPr sz="1875" b="0">
                <a:solidFill>
                  <a:srgbClr val="172E3B"/>
                </a:solidFill>
                <a:latin typeface="Aptos"/>
                <a:ea typeface="Aptos"/>
                <a:cs typeface="Aptos"/>
              </a:defRPr>
            </a:pPr>
            <a:r>
              <a:rPr sz="1875" b="0">
                <a:solidFill>
                  <a:srgbClr val="172E3B"/>
                </a:solidFill>
                <a:latin typeface="Aptos"/>
                <a:ea typeface="Aptos"/>
                <a:cs typeface="Aptos"/>
              </a:rPr>
              <a:t>User app access</a:t>
            </a:r>
          </a:p>
        </p:txBody>
      </p:sp>
      <p:sp>
        <p:nvSpPr>
          <p:cNvPr id="17" name="Rectangle 16">
            <a:extLst>
              <a:ext uri="{FF2B5EF4-FFF2-40B4-BE49-F238E27FC236}">
                <a16:creationId xmlns:a16="http://schemas.microsoft.com/office/drawing/2014/main" id="{7309D445-BC93-40E2-8B2F-704A57C56C38}"/>
              </a:ext>
            </a:extLst>
          </p:cNvPr>
          <p:cNvSpPr>
            <a:spLocks noGrp="1"/>
          </p:cNvSpPr>
          <p:nvPr/>
        </p:nvSpPr>
        <p:spPr>
          <a:xfrm>
            <a:off x="609600" y="5562600"/>
            <a:ext cx="10906125" cy="600075"/>
          </a:xfrm>
          <a:prstGeom prst="rect">
            <a:avLst/>
          </a:prstGeom>
          <a:noFill/>
          <a:ln w="0">
            <a:noFill/>
          </a:ln>
        </p:spPr>
        <p:txBody>
          <a:bodyPr lIns="0" tIns="0" rIns="0" bIns="0" anchor="ctr">
            <a:noAutofit/>
          </a:bodyPr>
          <a:lstStyle/>
          <a:p>
            <a:pPr>
              <a:defRPr sz="1650" b="0">
                <a:solidFill>
                  <a:srgbClr val="516571"/>
                </a:solidFill>
                <a:latin typeface="Aptos"/>
                <a:ea typeface="Aptos"/>
                <a:cs typeface="Aptos"/>
              </a:defRPr>
            </a:pPr>
            <a:r>
              <a:rPr sz="1650" b="0">
                <a:solidFill>
                  <a:srgbClr val="516571"/>
                </a:solidFill>
                <a:latin typeface="Aptos"/>
                <a:ea typeface="Aptos"/>
                <a:cs typeface="Aptos"/>
              </a:rPr>
              <a:t>Also available: Rehearse, an optional practice tool accessible from Planning and Charts.</a:t>
            </a:r>
          </a:p>
        </p:txBody>
      </p:sp>
    </p:spTree>
    <p:extLst>
      <p:ext uri="{BB962C8B-B14F-4D97-AF65-F5344CB8AC3E}">
        <p14:creationId xmlns:p14="http://schemas.microsoft.com/office/powerpoint/2010/main" val="354942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8A5B588-3613-4EDB-9751-A1D5476DA6DB}"/>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TEAM TRAINING</a:t>
            </a:r>
          </a:p>
        </p:txBody>
      </p:sp>
      <p:sp>
        <p:nvSpPr>
          <p:cNvPr id="2" name="Rectangle 1">
            <a:extLst>
              <a:ext uri="{FF2B5EF4-FFF2-40B4-BE49-F238E27FC236}">
                <a16:creationId xmlns:a16="http://schemas.microsoft.com/office/drawing/2014/main" id="{F522C8A2-0A0A-4D32-91E7-A85CF35D9C56}"/>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How the team shares one service</a:t>
            </a:r>
          </a:p>
        </p:txBody>
      </p:sp>
      <p:sp>
        <p:nvSpPr>
          <p:cNvPr id="3" name="Rectangle 2">
            <a:extLst>
              <a:ext uri="{FF2B5EF4-FFF2-40B4-BE49-F238E27FC236}">
                <a16:creationId xmlns:a16="http://schemas.microsoft.com/office/drawing/2014/main" id="{217B2559-1C24-4E32-B5F7-827D35B98E9C}"/>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72F08B28-7699-44E4-BF02-09E506F99E6C}"/>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04</a:t>
            </a:r>
          </a:p>
        </p:txBody>
      </p:sp>
      <p:sp>
        <p:nvSpPr>
          <p:cNvPr id="5" name="Rectangle: Rounded Corners 4">
            <a:extLst>
              <a:ext uri="{FF2B5EF4-FFF2-40B4-BE49-F238E27FC236}">
                <a16:creationId xmlns:a16="http://schemas.microsoft.com/office/drawing/2014/main" id="{FE7F3591-B7C3-420A-86C9-F382852972FF}"/>
              </a:ext>
            </a:extLst>
          </p:cNvPr>
          <p:cNvSpPr>
            <a:spLocks noGrp="1"/>
          </p:cNvSpPr>
          <p:nvPr/>
        </p:nvSpPr>
        <p:spPr>
          <a:xfrm>
            <a:off x="4191000" y="1885950"/>
            <a:ext cx="3333750" cy="990600"/>
          </a:xfrm>
          <a:prstGeom prst="roundRect">
            <a:avLst>
              <a:gd name="adj" fmla="val 7692"/>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Planning</a:t>
            </a:r>
          </a:p>
          <a:p>
            <a:pPr algn="ctr">
              <a:defRPr sz="1950" b="1">
                <a:solidFill>
                  <a:srgbClr val="FFFFFF"/>
                </a:solidFill>
                <a:latin typeface="Aptos"/>
                <a:ea typeface="Aptos"/>
                <a:cs typeface="Aptos"/>
              </a:defRPr>
            </a:pPr>
            <a:r>
              <a:rPr sz="1950" b="1">
                <a:solidFill>
                  <a:srgbClr val="FFFFFF"/>
                </a:solidFill>
                <a:latin typeface="Aptos"/>
                <a:ea typeface="Aptos"/>
                <a:cs typeface="Aptos"/>
              </a:rPr>
              <a:t>Service order</a:t>
            </a:r>
          </a:p>
        </p:txBody>
      </p:sp>
      <p:sp>
        <p:nvSpPr>
          <p:cNvPr id="6" name="Rectangle: Rounded Corners 5">
            <a:extLst>
              <a:ext uri="{FF2B5EF4-FFF2-40B4-BE49-F238E27FC236}">
                <a16:creationId xmlns:a16="http://schemas.microsoft.com/office/drawing/2014/main" id="{A6B367C1-040E-4952-AF35-2DF118D9CEA7}"/>
              </a:ext>
            </a:extLst>
          </p:cNvPr>
          <p:cNvSpPr>
            <a:spLocks noGrp="1"/>
          </p:cNvSpPr>
          <p:nvPr/>
        </p:nvSpPr>
        <p:spPr>
          <a:xfrm>
            <a:off x="952500" y="3609975"/>
            <a:ext cx="3476625" cy="1000125"/>
          </a:xfrm>
          <a:prstGeom prst="roundRect">
            <a:avLst>
              <a:gd name="adj" fmla="val 7619"/>
            </a:avLst>
          </a:prstGeom>
          <a:solidFill>
            <a:srgbClr val="3260B1"/>
          </a:solidFill>
          <a:ln w="9525">
            <a:solidFill>
              <a:srgbClr val="3260B1"/>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Charts</a:t>
            </a:r>
          </a:p>
          <a:p>
            <a:pPr algn="ctr">
              <a:defRPr sz="1950" b="1">
                <a:solidFill>
                  <a:srgbClr val="FFFFFF"/>
                </a:solidFill>
                <a:latin typeface="Aptos"/>
                <a:ea typeface="Aptos"/>
                <a:cs typeface="Aptos"/>
              </a:defRPr>
            </a:pPr>
            <a:r>
              <a:rPr sz="1950" b="1">
                <a:solidFill>
                  <a:srgbClr val="FFFFFF"/>
                </a:solidFill>
                <a:latin typeface="Aptos"/>
                <a:ea typeface="Aptos"/>
                <a:cs typeface="Aptos"/>
              </a:rPr>
              <a:t>Musician materials</a:t>
            </a:r>
          </a:p>
        </p:txBody>
      </p:sp>
      <p:sp>
        <p:nvSpPr>
          <p:cNvPr id="7" name="Rectangle: Rounded Corners 6">
            <a:extLst>
              <a:ext uri="{FF2B5EF4-FFF2-40B4-BE49-F238E27FC236}">
                <a16:creationId xmlns:a16="http://schemas.microsoft.com/office/drawing/2014/main" id="{B57E8DE3-D418-4872-9E75-16127D39EB99}"/>
              </a:ext>
            </a:extLst>
          </p:cNvPr>
          <p:cNvSpPr>
            <a:spLocks noGrp="1"/>
          </p:cNvSpPr>
          <p:nvPr/>
        </p:nvSpPr>
        <p:spPr>
          <a:xfrm>
            <a:off x="7762875" y="3609975"/>
            <a:ext cx="3476625" cy="1000125"/>
          </a:xfrm>
          <a:prstGeom prst="roundRect">
            <a:avLst>
              <a:gd name="adj" fmla="val 7619"/>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Presenter</a:t>
            </a:r>
          </a:p>
          <a:p>
            <a:pPr algn="ctr">
              <a:defRPr sz="1950" b="1">
                <a:solidFill>
                  <a:srgbClr val="FFFFFF"/>
                </a:solidFill>
                <a:latin typeface="Aptos"/>
                <a:ea typeface="Aptos"/>
                <a:cs typeface="Aptos"/>
              </a:defRPr>
            </a:pPr>
            <a:r>
              <a:rPr sz="1950" b="1">
                <a:solidFill>
                  <a:srgbClr val="FFFFFF"/>
                </a:solidFill>
                <a:latin typeface="Aptos"/>
                <a:ea typeface="Aptos"/>
                <a:cs typeface="Aptos"/>
              </a:rPr>
              <a:t>Screens and slides</a:t>
            </a:r>
          </a:p>
        </p:txBody>
      </p:sp>
      <p:cxnSp>
        <p:nvCxnSpPr>
          <p:cNvPr id="21" name="Straight Arrow Connector 20"/>
          <p:cNvCxnSpPr>
            <a:stCxn id="5" idx="2"/>
            <a:endCxn id="6" idx="0"/>
          </p:cNvCxnSpPr>
          <p:nvPr/>
        </p:nvCxnSpPr>
        <p:spPr>
          <a:xfrm flipH="1">
            <a:off x="2690813" y="2876550"/>
            <a:ext cx="3167063" cy="733425"/>
          </a:xfrm>
          <a:prstGeom prst="straightConnector1">
            <a:avLst/>
          </a:prstGeom>
          <a:ln w="28575">
            <a:solidFill>
              <a:srgbClr val="516571"/>
            </a:solidFill>
            <a:tailEnd type="arrow" w="med" len="med"/>
          </a:ln>
        </p:spPr>
      </p:cxnSp>
      <p:cxnSp>
        <p:nvCxnSpPr>
          <p:cNvPr id="22" name="Straight Arrow Connector 21"/>
          <p:cNvCxnSpPr>
            <a:stCxn id="5" idx="2"/>
            <a:endCxn id="7" idx="0"/>
          </p:cNvCxnSpPr>
          <p:nvPr/>
        </p:nvCxnSpPr>
        <p:spPr>
          <a:xfrm>
            <a:off x="5857875" y="2876550"/>
            <a:ext cx="3643313" cy="733425"/>
          </a:xfrm>
          <a:prstGeom prst="straightConnector1">
            <a:avLst/>
          </a:prstGeom>
          <a:ln w="28575">
            <a:solidFill>
              <a:srgbClr val="516571"/>
            </a:solidFill>
            <a:tailEnd type="arrow" w="med" len="med"/>
          </a:ln>
        </p:spPr>
      </p:cxnSp>
      <p:sp>
        <p:nvSpPr>
          <p:cNvPr id="10" name="Rectangle 9">
            <a:extLst>
              <a:ext uri="{FF2B5EF4-FFF2-40B4-BE49-F238E27FC236}">
                <a16:creationId xmlns:a16="http://schemas.microsoft.com/office/drawing/2014/main" id="{61DFFFCF-258D-4734-B4BC-5768D572D40A}"/>
              </a:ext>
            </a:extLst>
          </p:cNvPr>
          <p:cNvSpPr>
            <a:spLocks noGrp="1"/>
          </p:cNvSpPr>
          <p:nvPr/>
        </p:nvSpPr>
        <p:spPr>
          <a:xfrm>
            <a:off x="4648200" y="3067050"/>
            <a:ext cx="2762250" cy="352425"/>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Online service sync</a:t>
            </a:r>
          </a:p>
        </p:txBody>
      </p:sp>
      <p:sp>
        <p:nvSpPr>
          <p:cNvPr id="11" name="Rectangle 10">
            <a:extLst>
              <a:ext uri="{FF2B5EF4-FFF2-40B4-BE49-F238E27FC236}">
                <a16:creationId xmlns:a16="http://schemas.microsoft.com/office/drawing/2014/main" id="{93A82065-6A1D-4CD2-AB8A-74324A2FEDB4}"/>
              </a:ext>
            </a:extLst>
          </p:cNvPr>
          <p:cNvSpPr>
            <a:spLocks noGrp="1"/>
          </p:cNvSpPr>
          <p:nvPr/>
        </p:nvSpPr>
        <p:spPr>
          <a:xfrm>
            <a:off x="609600" y="4943475"/>
            <a:ext cx="10972800" cy="381000"/>
          </a:xfrm>
          <a:prstGeom prst="rect">
            <a:avLst/>
          </a:prstGeom>
          <a:noFill/>
          <a:ln w="0">
            <a:noFill/>
          </a:ln>
        </p:spPr>
        <p:txBody>
          <a:bodyPr lIns="0" tIns="0" rIns="0" bIns="0" anchor="ctr">
            <a:noAutofit/>
          </a:bodyPr>
          <a:lstStyle/>
          <a:p>
            <a:pPr>
              <a:defRPr sz="1875" b="1">
                <a:solidFill>
                  <a:srgbClr val="7752A3"/>
                </a:solidFill>
                <a:latin typeface="Aptos"/>
                <a:ea typeface="Aptos"/>
                <a:cs typeface="Aptos"/>
              </a:defRPr>
            </a:pPr>
            <a:r>
              <a:rPr sz="1875" b="1">
                <a:solidFill>
                  <a:srgbClr val="7752A3"/>
                </a:solidFill>
                <a:latin typeface="Aptos"/>
                <a:ea typeface="Aptos"/>
                <a:cs typeface="Aptos"/>
              </a:rPr>
              <a:t>Community supports the people and their access around this workflow.</a:t>
            </a:r>
          </a:p>
        </p:txBody>
      </p:sp>
      <p:sp>
        <p:nvSpPr>
          <p:cNvPr id="12" name="Rectangle 11">
            <a:extLst>
              <a:ext uri="{FF2B5EF4-FFF2-40B4-BE49-F238E27FC236}">
                <a16:creationId xmlns:a16="http://schemas.microsoft.com/office/drawing/2014/main" id="{056E1A86-2237-435D-A574-08187FFC5381}"/>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“For the body is not one member, but many.”  1 Corinthians 12:14 (KJV)</a:t>
            </a:r>
          </a:p>
        </p:txBody>
      </p:sp>
      <p:sp>
        <p:nvSpPr>
          <p:cNvPr id="13" name="Rectangle 12">
            <a:extLst>
              <a:ext uri="{FF2B5EF4-FFF2-40B4-BE49-F238E27FC236}">
                <a16:creationId xmlns:a16="http://schemas.microsoft.com/office/drawing/2014/main" id="{0C06C69F-1E9F-480D-BC1F-24D4A434B067}"/>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Different roles share responsibility for one service.</a:t>
            </a:r>
          </a:p>
        </p:txBody>
      </p:sp>
    </p:spTree>
    <p:extLst>
      <p:ext uri="{BB962C8B-B14F-4D97-AF65-F5344CB8AC3E}">
        <p14:creationId xmlns:p14="http://schemas.microsoft.com/office/powerpoint/2010/main" val="1063602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45A6A9A-A653-4861-84C0-64FC54FEDD78}"/>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TEAM TRAINING</a:t>
            </a:r>
          </a:p>
        </p:txBody>
      </p:sp>
      <p:sp>
        <p:nvSpPr>
          <p:cNvPr id="2" name="Rectangle 1">
            <a:extLst>
              <a:ext uri="{FF2B5EF4-FFF2-40B4-BE49-F238E27FC236}">
                <a16:creationId xmlns:a16="http://schemas.microsoft.com/office/drawing/2014/main" id="{373B75F9-17E5-4F10-B79E-81A6D18C58DD}"/>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First login and finding your church</a:t>
            </a:r>
          </a:p>
        </p:txBody>
      </p:sp>
      <p:sp>
        <p:nvSpPr>
          <p:cNvPr id="3" name="Rectangle 2">
            <a:extLst>
              <a:ext uri="{FF2B5EF4-FFF2-40B4-BE49-F238E27FC236}">
                <a16:creationId xmlns:a16="http://schemas.microsoft.com/office/drawing/2014/main" id="{F79BA325-F6DC-4158-9B63-2E6DDC9C1CB0}"/>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678DA287-3E45-48A5-BE5B-D9DB331E6922}"/>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05</a:t>
            </a:r>
          </a:p>
        </p:txBody>
      </p:sp>
      <p:sp>
        <p:nvSpPr>
          <p:cNvPr id="5" name="Rectangle: Rounded Corners 4">
            <a:extLst>
              <a:ext uri="{FF2B5EF4-FFF2-40B4-BE49-F238E27FC236}">
                <a16:creationId xmlns:a16="http://schemas.microsoft.com/office/drawing/2014/main" id="{D0437742-3097-4F48-A125-3D16E3E2E5D6}"/>
              </a:ext>
            </a:extLst>
          </p:cNvPr>
          <p:cNvSpPr>
            <a:spLocks noGrp="1"/>
          </p:cNvSpPr>
          <p:nvPr/>
        </p:nvSpPr>
        <p:spPr>
          <a:xfrm>
            <a:off x="609600"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Admin sends</a:t>
            </a:r>
          </a:p>
          <a:p>
            <a:pPr algn="ctr">
              <a:defRPr sz="1950" b="1">
                <a:solidFill>
                  <a:srgbClr val="FFFFFF"/>
                </a:solidFill>
                <a:latin typeface="Aptos"/>
                <a:ea typeface="Aptos"/>
                <a:cs typeface="Aptos"/>
              </a:defRPr>
            </a:pPr>
            <a:r>
              <a:rPr sz="1950" b="1">
                <a:solidFill>
                  <a:srgbClr val="FFFFFF"/>
                </a:solidFill>
                <a:latin typeface="Aptos"/>
                <a:ea typeface="Aptos"/>
                <a:cs typeface="Aptos"/>
              </a:rPr>
              <a:t>team invitation</a:t>
            </a:r>
          </a:p>
        </p:txBody>
      </p:sp>
      <p:sp>
        <p:nvSpPr>
          <p:cNvPr id="6" name="Rectangle: Rounded Corners 5">
            <a:extLst>
              <a:ext uri="{FF2B5EF4-FFF2-40B4-BE49-F238E27FC236}">
                <a16:creationId xmlns:a16="http://schemas.microsoft.com/office/drawing/2014/main" id="{693215DE-35E2-491B-B6FE-44D357C90543}"/>
              </a:ext>
            </a:extLst>
          </p:cNvPr>
          <p:cNvSpPr>
            <a:spLocks noGrp="1"/>
          </p:cNvSpPr>
          <p:nvPr/>
        </p:nvSpPr>
        <p:spPr>
          <a:xfrm>
            <a:off x="3438525"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Accept email</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sign in</a:t>
            </a:r>
          </a:p>
        </p:txBody>
      </p:sp>
      <p:cxnSp>
        <p:nvCxnSpPr>
          <p:cNvPr id="20" name="Straight Arrow Connector 19"/>
          <p:cNvCxnSpPr>
            <a:stCxn id="5" idx="3"/>
            <a:endCxn id="6" idx="1"/>
          </p:cNvCxnSpPr>
          <p:nvPr/>
        </p:nvCxnSpPr>
        <p:spPr>
          <a:xfrm>
            <a:off x="3095625" y="3324225"/>
            <a:ext cx="342900" cy="0"/>
          </a:xfrm>
          <a:prstGeom prst="straightConnector1">
            <a:avLst/>
          </a:prstGeom>
          <a:ln w="28575">
            <a:solidFill>
              <a:srgbClr val="516571"/>
            </a:solidFill>
            <a:tailEnd type="arrow" w="med" len="med"/>
          </a:ln>
        </p:spPr>
      </p:cxnSp>
      <p:sp>
        <p:nvSpPr>
          <p:cNvPr id="8" name="Rectangle: Rounded Corners 7">
            <a:extLst>
              <a:ext uri="{FF2B5EF4-FFF2-40B4-BE49-F238E27FC236}">
                <a16:creationId xmlns:a16="http://schemas.microsoft.com/office/drawing/2014/main" id="{0EE38FE0-57FB-48FF-8F9C-50FBA4A80BFB}"/>
              </a:ext>
            </a:extLst>
          </p:cNvPr>
          <p:cNvSpPr>
            <a:spLocks noGrp="1"/>
          </p:cNvSpPr>
          <p:nvPr/>
        </p:nvSpPr>
        <p:spPr>
          <a:xfrm>
            <a:off x="6267450"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Select the</a:t>
            </a:r>
          </a:p>
          <a:p>
            <a:pPr algn="ctr">
              <a:defRPr sz="1950" b="1">
                <a:solidFill>
                  <a:srgbClr val="FFFFFF"/>
                </a:solidFill>
                <a:latin typeface="Aptos"/>
                <a:ea typeface="Aptos"/>
                <a:cs typeface="Aptos"/>
              </a:defRPr>
            </a:pPr>
            <a:r>
              <a:rPr sz="1950" b="1">
                <a:solidFill>
                  <a:srgbClr val="FFFFFF"/>
                </a:solidFill>
                <a:latin typeface="Aptos"/>
                <a:ea typeface="Aptos"/>
                <a:cs typeface="Aptos"/>
              </a:rPr>
              <a:t>church account</a:t>
            </a:r>
          </a:p>
        </p:txBody>
      </p:sp>
      <p:cxnSp>
        <p:nvCxnSpPr>
          <p:cNvPr id="22" name="Straight Arrow Connector 21"/>
          <p:cNvCxnSpPr>
            <a:stCxn id="6" idx="3"/>
            <a:endCxn id="8" idx="1"/>
          </p:cNvCxnSpPr>
          <p:nvPr/>
        </p:nvCxnSpPr>
        <p:spPr>
          <a:xfrm>
            <a:off x="5924550" y="3324225"/>
            <a:ext cx="342900" cy="0"/>
          </a:xfrm>
          <a:prstGeom prst="straightConnector1">
            <a:avLst/>
          </a:prstGeom>
          <a:ln w="28575">
            <a:solidFill>
              <a:srgbClr val="516571"/>
            </a:solidFill>
            <a:tailEnd type="arrow" w="med" len="med"/>
          </a:ln>
        </p:spPr>
      </p:cxnSp>
      <p:sp>
        <p:nvSpPr>
          <p:cNvPr id="10" name="Rectangle: Rounded Corners 9">
            <a:extLst>
              <a:ext uri="{FF2B5EF4-FFF2-40B4-BE49-F238E27FC236}">
                <a16:creationId xmlns:a16="http://schemas.microsoft.com/office/drawing/2014/main" id="{24C65CC1-BF75-4740-A298-1F0D71AC6E84}"/>
              </a:ext>
            </a:extLst>
          </p:cNvPr>
          <p:cNvSpPr>
            <a:spLocks noGrp="1"/>
          </p:cNvSpPr>
          <p:nvPr/>
        </p:nvSpPr>
        <p:spPr>
          <a:xfrm>
            <a:off x="9096375"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Open your app</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Sunday</a:t>
            </a:r>
          </a:p>
        </p:txBody>
      </p:sp>
      <p:cxnSp>
        <p:nvCxnSpPr>
          <p:cNvPr id="24" name="Straight Arrow Connector 23"/>
          <p:cNvCxnSpPr>
            <a:stCxn id="8" idx="3"/>
            <a:endCxn id="10" idx="1"/>
          </p:cNvCxnSpPr>
          <p:nvPr/>
        </p:nvCxnSpPr>
        <p:spPr>
          <a:xfrm>
            <a:off x="8753475" y="3324225"/>
            <a:ext cx="342900" cy="0"/>
          </a:xfrm>
          <a:prstGeom prst="straightConnector1">
            <a:avLst/>
          </a:prstGeom>
          <a:ln w="28575">
            <a:solidFill>
              <a:srgbClr val="516571"/>
            </a:solidFill>
            <a:tailEnd type="arrow" w="med" len="med"/>
          </a:ln>
        </p:spPr>
      </p:cxnSp>
      <p:sp>
        <p:nvSpPr>
          <p:cNvPr id="12" name="Rectangle 11">
            <a:extLst>
              <a:ext uri="{FF2B5EF4-FFF2-40B4-BE49-F238E27FC236}">
                <a16:creationId xmlns:a16="http://schemas.microsoft.com/office/drawing/2014/main" id="{9E067653-58B9-447C-9084-9A50EF664B01}"/>
              </a:ext>
            </a:extLst>
          </p:cNvPr>
          <p:cNvSpPr>
            <a:spLocks noGrp="1"/>
          </p:cNvSpPr>
          <p:nvPr/>
        </p:nvSpPr>
        <p:spPr>
          <a:xfrm>
            <a:off x="609600" y="4219575"/>
            <a:ext cx="10934700" cy="800100"/>
          </a:xfrm>
          <a:prstGeom prst="rect">
            <a:avLst/>
          </a:prstGeom>
          <a:noFill/>
          <a:ln w="0">
            <a:noFill/>
          </a:ln>
        </p:spPr>
        <p:txBody>
          <a:bodyPr lIns="0" tIns="0" rIns="0" bIns="0" anchor="ctr">
            <a:noAutofit/>
          </a:bodyPr>
          <a:lstStyle/>
          <a:p>
            <a:pPr>
              <a:defRPr sz="1950" b="0">
                <a:solidFill>
                  <a:srgbClr val="516571"/>
                </a:solidFill>
                <a:latin typeface="Aptos"/>
                <a:ea typeface="Aptos"/>
                <a:cs typeface="Aptos"/>
              </a:defRPr>
            </a:pPr>
            <a:r>
              <a:rPr sz="1950" b="0">
                <a:solidFill>
                  <a:srgbClr val="516571"/>
                </a:solidFill>
                <a:latin typeface="Aptos"/>
                <a:ea typeface="Aptos"/>
                <a:cs typeface="Aptos"/>
              </a:rPr>
              <a:t>Planning and Charts: web or mobile apps.  Community: web browser.</a:t>
            </a:r>
          </a:p>
          <a:p>
            <a:pPr>
              <a:defRPr sz="1950" b="0">
                <a:solidFill>
                  <a:srgbClr val="516571"/>
                </a:solidFill>
                <a:latin typeface="Aptos"/>
                <a:ea typeface="Aptos"/>
                <a:cs typeface="Aptos"/>
              </a:defRPr>
            </a:pPr>
            <a:r>
              <a:rPr sz="1950" b="0">
                <a:solidFill>
                  <a:srgbClr val="516571"/>
                </a:solidFill>
                <a:latin typeface="Aptos"/>
                <a:ea typeface="Aptos"/>
                <a:cs typeface="Aptos"/>
              </a:rPr>
              <a:t>Presenter: installed on the presentation computer.</a:t>
            </a:r>
          </a:p>
        </p:txBody>
      </p:sp>
      <p:sp>
        <p:nvSpPr>
          <p:cNvPr id="13" name="Rectangle 12">
            <a:extLst>
              <a:ext uri="{FF2B5EF4-FFF2-40B4-BE49-F238E27FC236}">
                <a16:creationId xmlns:a16="http://schemas.microsoft.com/office/drawing/2014/main" id="{79EB38E6-1D92-4868-8A6A-BA153144805A}"/>
              </a:ext>
            </a:extLst>
          </p:cNvPr>
          <p:cNvSpPr>
            <a:spLocks noGrp="1"/>
          </p:cNvSpPr>
          <p:nvPr/>
        </p:nvSpPr>
        <p:spPr>
          <a:xfrm>
            <a:off x="609600" y="5410200"/>
            <a:ext cx="10953750" cy="695325"/>
          </a:xfrm>
          <a:prstGeom prst="rect">
            <a:avLst/>
          </a:prstGeom>
          <a:noFill/>
          <a:ln w="0">
            <a:noFill/>
          </a:ln>
        </p:spPr>
        <p:txBody>
          <a:bodyPr lIns="0" tIns="0" rIns="0" bIns="0" anchor="ctr">
            <a:noAutofit/>
          </a:bodyPr>
          <a:lstStyle/>
          <a:p>
            <a:pPr>
              <a:defRPr sz="2025" b="1">
                <a:solidFill>
                  <a:srgbClr val="147E82"/>
                </a:solidFill>
                <a:latin typeface="Aptos"/>
                <a:ea typeface="Aptos"/>
                <a:cs typeface="Aptos"/>
              </a:defRPr>
            </a:pPr>
            <a:r>
              <a:rPr sz="2025" b="1">
                <a:solidFill>
                  <a:srgbClr val="147E82"/>
                </a:solidFill>
                <a:latin typeface="Aptos"/>
                <a:ea typeface="Aptos"/>
                <a:cs typeface="Aptos"/>
              </a:rPr>
              <a:t>Missing an app or service? Check the account and ask the church administrator.</a:t>
            </a:r>
          </a:p>
        </p:txBody>
      </p:sp>
    </p:spTree>
    <p:extLst>
      <p:ext uri="{BB962C8B-B14F-4D97-AF65-F5344CB8AC3E}">
        <p14:creationId xmlns:p14="http://schemas.microsoft.com/office/powerpoint/2010/main" val="674263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D59DB2C-8729-4199-BD0A-6AAF5D1BAA65}"/>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PRACTICE SERVICE</a:t>
            </a:r>
          </a:p>
        </p:txBody>
      </p:sp>
      <p:sp>
        <p:nvSpPr>
          <p:cNvPr id="2" name="Rectangle 1">
            <a:extLst>
              <a:ext uri="{FF2B5EF4-FFF2-40B4-BE49-F238E27FC236}">
                <a16:creationId xmlns:a16="http://schemas.microsoft.com/office/drawing/2014/main" id="{64FA5E71-1D34-4C07-9721-A3958D103F86}"/>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Our example Sunday</a:t>
            </a:r>
          </a:p>
        </p:txBody>
      </p:sp>
      <p:sp>
        <p:nvSpPr>
          <p:cNvPr id="3" name="Rectangle 2">
            <a:extLst>
              <a:ext uri="{FF2B5EF4-FFF2-40B4-BE49-F238E27FC236}">
                <a16:creationId xmlns:a16="http://schemas.microsoft.com/office/drawing/2014/main" id="{F47052D7-BE99-4B3D-A3FD-35DF15BD5691}"/>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A5E335ED-5D3F-49F6-A2E9-6AD646B131A4}"/>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06</a:t>
            </a:r>
          </a:p>
        </p:txBody>
      </p:sp>
      <p:sp>
        <p:nvSpPr>
          <p:cNvPr id="5" name="Rectangle 4">
            <a:extLst>
              <a:ext uri="{FF2B5EF4-FFF2-40B4-BE49-F238E27FC236}">
                <a16:creationId xmlns:a16="http://schemas.microsoft.com/office/drawing/2014/main" id="{05F92C40-96AB-4EDD-9FCB-0AC06987B99A}"/>
              </a:ext>
            </a:extLst>
          </p:cNvPr>
          <p:cNvSpPr>
            <a:spLocks noGrp="1"/>
          </p:cNvSpPr>
          <p:nvPr/>
        </p:nvSpPr>
        <p:spPr>
          <a:xfrm>
            <a:off x="609600" y="1752600"/>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6" name="Rectangle 5">
            <a:extLst>
              <a:ext uri="{FF2B5EF4-FFF2-40B4-BE49-F238E27FC236}">
                <a16:creationId xmlns:a16="http://schemas.microsoft.com/office/drawing/2014/main" id="{1B2F2E04-350F-4F1A-A01E-49A1F5C12A5D}"/>
              </a:ext>
            </a:extLst>
          </p:cNvPr>
          <p:cNvSpPr>
            <a:spLocks noGrp="1"/>
          </p:cNvSpPr>
          <p:nvPr/>
        </p:nvSpPr>
        <p:spPr>
          <a:xfrm>
            <a:off x="1409700" y="1752600"/>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Welcome and call to worship</a:t>
            </a:r>
          </a:p>
        </p:txBody>
      </p:sp>
      <p:sp>
        <p:nvSpPr>
          <p:cNvPr id="7" name="Rectangle 6">
            <a:extLst>
              <a:ext uri="{FF2B5EF4-FFF2-40B4-BE49-F238E27FC236}">
                <a16:creationId xmlns:a16="http://schemas.microsoft.com/office/drawing/2014/main" id="{1B5895B0-F8BD-4BD0-ACDF-CB73A558C80E}"/>
              </a:ext>
            </a:extLst>
          </p:cNvPr>
          <p:cNvSpPr>
            <a:spLocks noGrp="1"/>
          </p:cNvSpPr>
          <p:nvPr/>
        </p:nvSpPr>
        <p:spPr>
          <a:xfrm>
            <a:off x="1409700" y="2143125"/>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Psalm 100:1–2, KJV</a:t>
            </a:r>
          </a:p>
        </p:txBody>
      </p:sp>
      <p:sp>
        <p:nvSpPr>
          <p:cNvPr id="8" name="Rectangle 7">
            <a:extLst>
              <a:ext uri="{FF2B5EF4-FFF2-40B4-BE49-F238E27FC236}">
                <a16:creationId xmlns:a16="http://schemas.microsoft.com/office/drawing/2014/main" id="{2BD5F9B9-63E3-4BCD-A331-3621BF4DE662}"/>
              </a:ext>
            </a:extLst>
          </p:cNvPr>
          <p:cNvSpPr>
            <a:spLocks noGrp="1"/>
          </p:cNvSpPr>
          <p:nvPr/>
        </p:nvSpPr>
        <p:spPr>
          <a:xfrm>
            <a:off x="609600" y="2609850"/>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9" name="Rectangle 8">
            <a:extLst>
              <a:ext uri="{FF2B5EF4-FFF2-40B4-BE49-F238E27FC236}">
                <a16:creationId xmlns:a16="http://schemas.microsoft.com/office/drawing/2014/main" id="{4EF71AC2-EDCB-4790-8056-4AFA692D08EE}"/>
              </a:ext>
            </a:extLst>
          </p:cNvPr>
          <p:cNvSpPr>
            <a:spLocks noGrp="1"/>
          </p:cNvSpPr>
          <p:nvPr/>
        </p:nvSpPr>
        <p:spPr>
          <a:xfrm>
            <a:off x="1409700" y="2609850"/>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Opening song and prayer</a:t>
            </a:r>
          </a:p>
        </p:txBody>
      </p:sp>
      <p:sp>
        <p:nvSpPr>
          <p:cNvPr id="10" name="Rectangle 9">
            <a:extLst>
              <a:ext uri="{FF2B5EF4-FFF2-40B4-BE49-F238E27FC236}">
                <a16:creationId xmlns:a16="http://schemas.microsoft.com/office/drawing/2014/main" id="{51B858D5-E811-4DF1-AE2B-246DCD005066}"/>
              </a:ext>
            </a:extLst>
          </p:cNvPr>
          <p:cNvSpPr>
            <a:spLocks noGrp="1"/>
          </p:cNvSpPr>
          <p:nvPr/>
        </p:nvSpPr>
        <p:spPr>
          <a:xfrm>
            <a:off x="1409700" y="3000375"/>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Amazing Grace, key G; prayer leader confirms the transition.</a:t>
            </a:r>
          </a:p>
        </p:txBody>
      </p:sp>
      <p:sp>
        <p:nvSpPr>
          <p:cNvPr id="11" name="Rectangle 10">
            <a:extLst>
              <a:ext uri="{FF2B5EF4-FFF2-40B4-BE49-F238E27FC236}">
                <a16:creationId xmlns:a16="http://schemas.microsoft.com/office/drawing/2014/main" id="{006E44B8-6E88-4C05-A4A8-FEB58DEA645A}"/>
              </a:ext>
            </a:extLst>
          </p:cNvPr>
          <p:cNvSpPr>
            <a:spLocks noGrp="1"/>
          </p:cNvSpPr>
          <p:nvPr/>
        </p:nvSpPr>
        <p:spPr>
          <a:xfrm>
            <a:off x="609600" y="3467100"/>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12" name="Rectangle 11">
            <a:extLst>
              <a:ext uri="{FF2B5EF4-FFF2-40B4-BE49-F238E27FC236}">
                <a16:creationId xmlns:a16="http://schemas.microsoft.com/office/drawing/2014/main" id="{E2C30BCE-63E7-4071-A453-0768A3C911F7}"/>
              </a:ext>
            </a:extLst>
          </p:cNvPr>
          <p:cNvSpPr>
            <a:spLocks noGrp="1"/>
          </p:cNvSpPr>
          <p:nvPr/>
        </p:nvSpPr>
        <p:spPr>
          <a:xfrm>
            <a:off x="1409700" y="3467100"/>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Scripture and message</a:t>
            </a:r>
          </a:p>
        </p:txBody>
      </p:sp>
      <p:sp>
        <p:nvSpPr>
          <p:cNvPr id="13" name="Rectangle 12">
            <a:extLst>
              <a:ext uri="{FF2B5EF4-FFF2-40B4-BE49-F238E27FC236}">
                <a16:creationId xmlns:a16="http://schemas.microsoft.com/office/drawing/2014/main" id="{07DCDDF0-B569-4693-8664-CE2A10F4C47A}"/>
              </a:ext>
            </a:extLst>
          </p:cNvPr>
          <p:cNvSpPr>
            <a:spLocks noGrp="1"/>
          </p:cNvSpPr>
          <p:nvPr/>
        </p:nvSpPr>
        <p:spPr>
          <a:xfrm>
            <a:off x="1409700" y="3857625"/>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Colossians 3:12–17; the pastor confirms the passage and translation.</a:t>
            </a:r>
          </a:p>
        </p:txBody>
      </p:sp>
      <p:sp>
        <p:nvSpPr>
          <p:cNvPr id="14" name="Rectangle 13">
            <a:extLst>
              <a:ext uri="{FF2B5EF4-FFF2-40B4-BE49-F238E27FC236}">
                <a16:creationId xmlns:a16="http://schemas.microsoft.com/office/drawing/2014/main" id="{51174C85-69B4-412D-B79A-E374F7A9E0DC}"/>
              </a:ext>
            </a:extLst>
          </p:cNvPr>
          <p:cNvSpPr>
            <a:spLocks noGrp="1"/>
          </p:cNvSpPr>
          <p:nvPr/>
        </p:nvSpPr>
        <p:spPr>
          <a:xfrm>
            <a:off x="609600" y="4324350"/>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15" name="Rectangle 14">
            <a:extLst>
              <a:ext uri="{FF2B5EF4-FFF2-40B4-BE49-F238E27FC236}">
                <a16:creationId xmlns:a16="http://schemas.microsoft.com/office/drawing/2014/main" id="{72984DEE-8321-46CB-8067-F9A33814518E}"/>
              </a:ext>
            </a:extLst>
          </p:cNvPr>
          <p:cNvSpPr>
            <a:spLocks noGrp="1"/>
          </p:cNvSpPr>
          <p:nvPr/>
        </p:nvSpPr>
        <p:spPr>
          <a:xfrm>
            <a:off x="1409700" y="4324350"/>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Response song and blessing</a:t>
            </a:r>
          </a:p>
        </p:txBody>
      </p:sp>
      <p:sp>
        <p:nvSpPr>
          <p:cNvPr id="16" name="Rectangle 15">
            <a:extLst>
              <a:ext uri="{FF2B5EF4-FFF2-40B4-BE49-F238E27FC236}">
                <a16:creationId xmlns:a16="http://schemas.microsoft.com/office/drawing/2014/main" id="{D687073C-8678-46B2-A002-E977FA6F8864}"/>
              </a:ext>
            </a:extLst>
          </p:cNvPr>
          <p:cNvSpPr>
            <a:spLocks noGrp="1"/>
          </p:cNvSpPr>
          <p:nvPr/>
        </p:nvSpPr>
        <p:spPr>
          <a:xfrm>
            <a:off x="1409700" y="4714875"/>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Doxology, key G; leader gives the ending cue.</a:t>
            </a:r>
          </a:p>
        </p:txBody>
      </p:sp>
      <p:sp>
        <p:nvSpPr>
          <p:cNvPr id="17" name="Rectangle 16">
            <a:extLst>
              <a:ext uri="{FF2B5EF4-FFF2-40B4-BE49-F238E27FC236}">
                <a16:creationId xmlns:a16="http://schemas.microsoft.com/office/drawing/2014/main" id="{3480D612-80D9-485A-9501-FF80C82CA52B}"/>
              </a:ext>
            </a:extLst>
          </p:cNvPr>
          <p:cNvSpPr>
            <a:spLocks noGrp="1"/>
          </p:cNvSpPr>
          <p:nvPr/>
        </p:nvSpPr>
        <p:spPr>
          <a:xfrm>
            <a:off x="609600" y="5676900"/>
            <a:ext cx="10934700" cy="542925"/>
          </a:xfrm>
          <a:prstGeom prst="rect">
            <a:avLst/>
          </a:prstGeom>
          <a:noFill/>
          <a:ln w="0">
            <a:noFill/>
          </a:ln>
        </p:spPr>
        <p:txBody>
          <a:bodyPr lIns="0" tIns="0" rIns="0" bIns="0" anchor="ctr">
            <a:noAutofit/>
          </a:bodyPr>
          <a:lstStyle/>
          <a:p>
            <a:pPr>
              <a:defRPr sz="1650" b="0">
                <a:solidFill>
                  <a:srgbClr val="516571"/>
                </a:solidFill>
                <a:latin typeface="Aptos"/>
                <a:ea typeface="Aptos"/>
                <a:cs typeface="Aptos"/>
              </a:defRPr>
            </a:pPr>
            <a:r>
              <a:rPr sz="1650" b="0">
                <a:solidFill>
                  <a:srgbClr val="516571"/>
                </a:solidFill>
                <a:latin typeface="Aptos"/>
                <a:ea typeface="Aptos"/>
                <a:cs typeface="Aptos"/>
              </a:rPr>
              <a:t>Illustrative service. Agree on the actual songs, arrangements and timing with your pastor.</a:t>
            </a:r>
          </a:p>
        </p:txBody>
      </p:sp>
    </p:spTree>
    <p:extLst>
      <p:ext uri="{BB962C8B-B14F-4D97-AF65-F5344CB8AC3E}">
        <p14:creationId xmlns:p14="http://schemas.microsoft.com/office/powerpoint/2010/main" val="174782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B7AE651-E874-4DEA-BCC5-D4C8ABFFFC31}"/>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APP 1  /  PLANNING</a:t>
            </a:r>
          </a:p>
        </p:txBody>
      </p:sp>
      <p:sp>
        <p:nvSpPr>
          <p:cNvPr id="2" name="Rectangle 1">
            <a:extLst>
              <a:ext uri="{FF2B5EF4-FFF2-40B4-BE49-F238E27FC236}">
                <a16:creationId xmlns:a16="http://schemas.microsoft.com/office/drawing/2014/main" id="{DFFDBB62-93D2-4025-9402-6ABE9ECB5651}"/>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Planning: the leader’s starting point</a:t>
            </a:r>
          </a:p>
        </p:txBody>
      </p:sp>
      <p:sp>
        <p:nvSpPr>
          <p:cNvPr id="3" name="Rectangle 2">
            <a:extLst>
              <a:ext uri="{FF2B5EF4-FFF2-40B4-BE49-F238E27FC236}">
                <a16:creationId xmlns:a16="http://schemas.microsoft.com/office/drawing/2014/main" id="{0838185C-4AF9-46EE-8DF8-C9FA52B7447B}"/>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28021FFE-8F00-4469-9F50-21FA92A4EA40}"/>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07</a:t>
            </a:r>
          </a:p>
        </p:txBody>
      </p:sp>
      <p:sp>
        <p:nvSpPr>
          <p:cNvPr id="5" name="Rectangle: Rounded Corners 4">
            <a:extLst>
              <a:ext uri="{FF2B5EF4-FFF2-40B4-BE49-F238E27FC236}">
                <a16:creationId xmlns:a16="http://schemas.microsoft.com/office/drawing/2014/main" id="{A202CF7D-451C-4BA8-9327-C4EAA38E9F39}"/>
              </a:ext>
            </a:extLst>
          </p:cNvPr>
          <p:cNvSpPr>
            <a:spLocks noGrp="1"/>
          </p:cNvSpPr>
          <p:nvPr/>
        </p:nvSpPr>
        <p:spPr>
          <a:xfrm>
            <a:off x="609600"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Services</a:t>
            </a:r>
          </a:p>
          <a:p>
            <a:pPr algn="ctr">
              <a:defRPr sz="1950" b="1">
                <a:solidFill>
                  <a:srgbClr val="FFFFFF"/>
                </a:solidFill>
                <a:latin typeface="Aptos"/>
                <a:ea typeface="Aptos"/>
                <a:cs typeface="Aptos"/>
              </a:defRPr>
            </a:pPr>
            <a:r>
              <a:rPr sz="1950" b="1">
                <a:solidFill>
                  <a:srgbClr val="FFFFFF"/>
                </a:solidFill>
                <a:latin typeface="Aptos"/>
                <a:ea typeface="Aptos"/>
                <a:cs typeface="Aptos"/>
              </a:rPr>
              <a:t>Choose Sunday</a:t>
            </a:r>
          </a:p>
        </p:txBody>
      </p:sp>
      <p:sp>
        <p:nvSpPr>
          <p:cNvPr id="6" name="Rectangle: Rounded Corners 5">
            <a:extLst>
              <a:ext uri="{FF2B5EF4-FFF2-40B4-BE49-F238E27FC236}">
                <a16:creationId xmlns:a16="http://schemas.microsoft.com/office/drawing/2014/main" id="{FA3E5B4A-D14E-48EF-BFDF-2CFAFB6484D1}"/>
              </a:ext>
            </a:extLst>
          </p:cNvPr>
          <p:cNvSpPr>
            <a:spLocks noGrp="1"/>
          </p:cNvSpPr>
          <p:nvPr/>
        </p:nvSpPr>
        <p:spPr>
          <a:xfrm>
            <a:off x="3438525"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Order</a:t>
            </a:r>
          </a:p>
          <a:p>
            <a:pPr algn="ctr">
              <a:defRPr sz="1950" b="1">
                <a:solidFill>
                  <a:srgbClr val="FFFFFF"/>
                </a:solidFill>
                <a:latin typeface="Aptos"/>
                <a:ea typeface="Aptos"/>
                <a:cs typeface="Aptos"/>
              </a:defRPr>
            </a:pPr>
            <a:r>
              <a:rPr sz="1950" b="1">
                <a:solidFill>
                  <a:srgbClr val="FFFFFF"/>
                </a:solidFill>
                <a:latin typeface="Aptos"/>
                <a:ea typeface="Aptos"/>
                <a:cs typeface="Aptos"/>
              </a:rPr>
              <a:t>Add Item</a:t>
            </a:r>
          </a:p>
        </p:txBody>
      </p:sp>
      <p:cxnSp>
        <p:nvCxnSpPr>
          <p:cNvPr id="21" name="Straight Arrow Connector 20"/>
          <p:cNvCxnSpPr>
            <a:stCxn id="5" idx="3"/>
            <a:endCxn id="6" idx="1"/>
          </p:cNvCxnSpPr>
          <p:nvPr/>
        </p:nvCxnSpPr>
        <p:spPr>
          <a:xfrm>
            <a:off x="3095625" y="3324225"/>
            <a:ext cx="342900" cy="0"/>
          </a:xfrm>
          <a:prstGeom prst="straightConnector1">
            <a:avLst/>
          </a:prstGeom>
          <a:ln w="28575">
            <a:solidFill>
              <a:srgbClr val="516571"/>
            </a:solidFill>
            <a:tailEnd type="arrow" w="med" len="med"/>
          </a:ln>
        </p:spPr>
      </p:cxnSp>
      <p:sp>
        <p:nvSpPr>
          <p:cNvPr id="8" name="Rectangle: Rounded Corners 7">
            <a:extLst>
              <a:ext uri="{FF2B5EF4-FFF2-40B4-BE49-F238E27FC236}">
                <a16:creationId xmlns:a16="http://schemas.microsoft.com/office/drawing/2014/main" id="{9D360144-A863-45EA-8D91-F6B2CBC238E9}"/>
              </a:ext>
            </a:extLst>
          </p:cNvPr>
          <p:cNvSpPr>
            <a:spLocks noGrp="1"/>
          </p:cNvSpPr>
          <p:nvPr/>
        </p:nvSpPr>
        <p:spPr>
          <a:xfrm>
            <a:off x="6267450"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Songs, Scripture</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notes</a:t>
            </a:r>
          </a:p>
        </p:txBody>
      </p:sp>
      <p:cxnSp>
        <p:nvCxnSpPr>
          <p:cNvPr id="23" name="Straight Arrow Connector 22"/>
          <p:cNvCxnSpPr>
            <a:stCxn id="6" idx="3"/>
            <a:endCxn id="8" idx="1"/>
          </p:cNvCxnSpPr>
          <p:nvPr/>
        </p:nvCxnSpPr>
        <p:spPr>
          <a:xfrm>
            <a:off x="5924550" y="3324225"/>
            <a:ext cx="342900" cy="0"/>
          </a:xfrm>
          <a:prstGeom prst="straightConnector1">
            <a:avLst/>
          </a:prstGeom>
          <a:ln w="28575">
            <a:solidFill>
              <a:srgbClr val="516571"/>
            </a:solidFill>
            <a:tailEnd type="arrow" w="med" len="med"/>
          </a:ln>
        </p:spPr>
      </p:cxnSp>
      <p:sp>
        <p:nvSpPr>
          <p:cNvPr id="10" name="Rectangle: Rounded Corners 9">
            <a:extLst>
              <a:ext uri="{FF2B5EF4-FFF2-40B4-BE49-F238E27FC236}">
                <a16:creationId xmlns:a16="http://schemas.microsoft.com/office/drawing/2014/main" id="{04F3A4C3-E79D-48AD-8B8E-9E4A21B24CC5}"/>
              </a:ext>
            </a:extLst>
          </p:cNvPr>
          <p:cNvSpPr>
            <a:spLocks noGrp="1"/>
          </p:cNvSpPr>
          <p:nvPr/>
        </p:nvSpPr>
        <p:spPr>
          <a:xfrm>
            <a:off x="9096375"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People</a:t>
            </a:r>
          </a:p>
          <a:p>
            <a:pPr algn="ctr">
              <a:defRPr sz="1950" b="1">
                <a:solidFill>
                  <a:srgbClr val="FFFFFF"/>
                </a:solidFill>
                <a:latin typeface="Aptos"/>
                <a:ea typeface="Aptos"/>
                <a:cs typeface="Aptos"/>
              </a:defRPr>
            </a:pPr>
            <a:r>
              <a:rPr sz="1950" b="1">
                <a:solidFill>
                  <a:srgbClr val="FFFFFF"/>
                </a:solidFill>
                <a:latin typeface="Aptos"/>
                <a:ea typeface="Aptos"/>
                <a:cs typeface="Aptos"/>
              </a:rPr>
              <a:t>Assign roles</a:t>
            </a:r>
          </a:p>
        </p:txBody>
      </p:sp>
      <p:cxnSp>
        <p:nvCxnSpPr>
          <p:cNvPr id="25" name="Straight Arrow Connector 24"/>
          <p:cNvCxnSpPr>
            <a:stCxn id="8" idx="3"/>
            <a:endCxn id="10" idx="1"/>
          </p:cNvCxnSpPr>
          <p:nvPr/>
        </p:nvCxnSpPr>
        <p:spPr>
          <a:xfrm>
            <a:off x="8753475" y="3324225"/>
            <a:ext cx="342900" cy="0"/>
          </a:xfrm>
          <a:prstGeom prst="straightConnector1">
            <a:avLst/>
          </a:prstGeom>
          <a:ln w="28575">
            <a:solidFill>
              <a:srgbClr val="516571"/>
            </a:solidFill>
            <a:tailEnd type="arrow" w="med" len="med"/>
          </a:ln>
        </p:spPr>
      </p:cxnSp>
      <p:sp>
        <p:nvSpPr>
          <p:cNvPr id="12" name="Rectangle 11">
            <a:extLst>
              <a:ext uri="{FF2B5EF4-FFF2-40B4-BE49-F238E27FC236}">
                <a16:creationId xmlns:a16="http://schemas.microsoft.com/office/drawing/2014/main" id="{264E7354-DE0C-4E9D-AC69-7E43C9A3E1DF}"/>
              </a:ext>
            </a:extLst>
          </p:cNvPr>
          <p:cNvSpPr>
            <a:spLocks noGrp="1"/>
          </p:cNvSpPr>
          <p:nvPr/>
        </p:nvSpPr>
        <p:spPr>
          <a:xfrm>
            <a:off x="609600" y="4219575"/>
            <a:ext cx="10858500" cy="762000"/>
          </a:xfrm>
          <a:prstGeom prst="rect">
            <a:avLst/>
          </a:prstGeom>
          <a:noFill/>
          <a:ln w="0">
            <a:noFill/>
          </a:ln>
        </p:spPr>
        <p:txBody>
          <a:bodyPr lIns="0" tIns="0" rIns="0" bIns="0" anchor="ctr">
            <a:noAutofit/>
          </a:bodyPr>
          <a:lstStyle/>
          <a:p>
            <a:pPr>
              <a:defRPr sz="2250" b="0">
                <a:solidFill>
                  <a:srgbClr val="172E3B"/>
                </a:solidFill>
                <a:latin typeface="Aptos"/>
                <a:ea typeface="Aptos"/>
                <a:cs typeface="Aptos"/>
              </a:defRPr>
            </a:pPr>
            <a:r>
              <a:rPr sz="2250" b="0">
                <a:solidFill>
                  <a:srgbClr val="172E3B"/>
                </a:solidFill>
                <a:latin typeface="Aptos"/>
                <a:ea typeface="Aptos"/>
                <a:cs typeface="Aptos"/>
              </a:rPr>
              <a:t>The order explains what happens. The notes explain who starts, who speaks and how it ends.</a:t>
            </a:r>
          </a:p>
        </p:txBody>
      </p:sp>
      <p:sp>
        <p:nvSpPr>
          <p:cNvPr id="13" name="Rectangle 12">
            <a:extLst>
              <a:ext uri="{FF2B5EF4-FFF2-40B4-BE49-F238E27FC236}">
                <a16:creationId xmlns:a16="http://schemas.microsoft.com/office/drawing/2014/main" id="{AE5E282C-46A2-43C6-9F4C-76FAFCB790E4}"/>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“Let all things be done decently and in order.”  1 Corinthians 14:40 (KJV)</a:t>
            </a:r>
          </a:p>
        </p:txBody>
      </p:sp>
      <p:sp>
        <p:nvSpPr>
          <p:cNvPr id="14" name="Rectangle 13">
            <a:extLst>
              <a:ext uri="{FF2B5EF4-FFF2-40B4-BE49-F238E27FC236}">
                <a16:creationId xmlns:a16="http://schemas.microsoft.com/office/drawing/2014/main" id="{75BD0CAB-070B-42B2-9CBE-3DF0F44A7E0C}"/>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Clear transitions help the whole team serve together.</a:t>
            </a:r>
          </a:p>
        </p:txBody>
      </p:sp>
    </p:spTree>
    <p:extLst>
      <p:ext uri="{BB962C8B-B14F-4D97-AF65-F5344CB8AC3E}">
        <p14:creationId xmlns:p14="http://schemas.microsoft.com/office/powerpoint/2010/main" val="536371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8F53B03-A85B-4F9B-9AAD-11C9B334D466}"/>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APP 1  /  PLANNING</a:t>
            </a:r>
          </a:p>
        </p:txBody>
      </p:sp>
      <p:sp>
        <p:nvSpPr>
          <p:cNvPr id="2" name="Rectangle 1">
            <a:extLst>
              <a:ext uri="{FF2B5EF4-FFF2-40B4-BE49-F238E27FC236}">
                <a16:creationId xmlns:a16="http://schemas.microsoft.com/office/drawing/2014/main" id="{0BA6FCC9-A0C5-4258-93FD-C9A5FA8FEED0}"/>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Planning: an invitation needs a response</a:t>
            </a:r>
          </a:p>
        </p:txBody>
      </p:sp>
      <p:sp>
        <p:nvSpPr>
          <p:cNvPr id="3" name="Rectangle 2">
            <a:extLst>
              <a:ext uri="{FF2B5EF4-FFF2-40B4-BE49-F238E27FC236}">
                <a16:creationId xmlns:a16="http://schemas.microsoft.com/office/drawing/2014/main" id="{FD8392C6-72FE-497E-A167-93F9DE04048E}"/>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BC14DEBF-CA5B-44FF-8508-CC4FA048F31B}"/>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08</a:t>
            </a:r>
          </a:p>
        </p:txBody>
      </p:sp>
      <p:sp>
        <p:nvSpPr>
          <p:cNvPr id="5" name="Rectangle: Rounded Corners 4">
            <a:extLst>
              <a:ext uri="{FF2B5EF4-FFF2-40B4-BE49-F238E27FC236}">
                <a16:creationId xmlns:a16="http://schemas.microsoft.com/office/drawing/2014/main" id="{67187AA8-D17A-4D24-BEFE-52EE39F73663}"/>
              </a:ext>
            </a:extLst>
          </p:cNvPr>
          <p:cNvSpPr>
            <a:spLocks noGrp="1"/>
          </p:cNvSpPr>
          <p:nvPr/>
        </p:nvSpPr>
        <p:spPr>
          <a:xfrm>
            <a:off x="609600"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People</a:t>
            </a:r>
          </a:p>
          <a:p>
            <a:pPr algn="ctr">
              <a:defRPr sz="1950" b="1">
                <a:solidFill>
                  <a:srgbClr val="FFFFFF"/>
                </a:solidFill>
                <a:latin typeface="Aptos"/>
                <a:ea typeface="Aptos"/>
                <a:cs typeface="Aptos"/>
              </a:defRPr>
            </a:pPr>
            <a:r>
              <a:rPr sz="1950" b="1">
                <a:solidFill>
                  <a:srgbClr val="FFFFFF"/>
                </a:solidFill>
                <a:latin typeface="Aptos"/>
                <a:ea typeface="Aptos"/>
                <a:cs typeface="Aptos"/>
              </a:rPr>
              <a:t>Add Person</a:t>
            </a:r>
          </a:p>
        </p:txBody>
      </p:sp>
      <p:sp>
        <p:nvSpPr>
          <p:cNvPr id="6" name="Rectangle: Rounded Corners 5">
            <a:extLst>
              <a:ext uri="{FF2B5EF4-FFF2-40B4-BE49-F238E27FC236}">
                <a16:creationId xmlns:a16="http://schemas.microsoft.com/office/drawing/2014/main" id="{0BBA1F86-9A5F-41B3-83BE-29C902958B1E}"/>
              </a:ext>
            </a:extLst>
          </p:cNvPr>
          <p:cNvSpPr>
            <a:spLocks noGrp="1"/>
          </p:cNvSpPr>
          <p:nvPr/>
        </p:nvSpPr>
        <p:spPr>
          <a:xfrm>
            <a:off x="3438525"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Send Invites</a:t>
            </a:r>
          </a:p>
        </p:txBody>
      </p:sp>
      <p:cxnSp>
        <p:nvCxnSpPr>
          <p:cNvPr id="21" name="Straight Arrow Connector 20"/>
          <p:cNvCxnSpPr>
            <a:stCxn id="5" idx="3"/>
            <a:endCxn id="6" idx="1"/>
          </p:cNvCxnSpPr>
          <p:nvPr/>
        </p:nvCxnSpPr>
        <p:spPr>
          <a:xfrm>
            <a:off x="3095625" y="3324225"/>
            <a:ext cx="342900" cy="0"/>
          </a:xfrm>
          <a:prstGeom prst="straightConnector1">
            <a:avLst/>
          </a:prstGeom>
          <a:ln w="28575">
            <a:solidFill>
              <a:srgbClr val="516571"/>
            </a:solidFill>
            <a:tailEnd type="arrow" w="med" len="med"/>
          </a:ln>
        </p:spPr>
      </p:cxnSp>
      <p:sp>
        <p:nvSpPr>
          <p:cNvPr id="8" name="Rectangle: Rounded Corners 7">
            <a:extLst>
              <a:ext uri="{FF2B5EF4-FFF2-40B4-BE49-F238E27FC236}">
                <a16:creationId xmlns:a16="http://schemas.microsoft.com/office/drawing/2014/main" id="{D2B48F3F-2CF4-41FE-944E-BEE98DEB3FAA}"/>
              </a:ext>
            </a:extLst>
          </p:cNvPr>
          <p:cNvSpPr>
            <a:spLocks noGrp="1"/>
          </p:cNvSpPr>
          <p:nvPr/>
        </p:nvSpPr>
        <p:spPr>
          <a:xfrm>
            <a:off x="6267450"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Volunteer</a:t>
            </a:r>
          </a:p>
          <a:p>
            <a:pPr algn="ctr">
              <a:defRPr sz="1950" b="1">
                <a:solidFill>
                  <a:srgbClr val="FFFFFF"/>
                </a:solidFill>
                <a:latin typeface="Aptos"/>
                <a:ea typeface="Aptos"/>
                <a:cs typeface="Aptos"/>
              </a:defRPr>
            </a:pPr>
            <a:r>
              <a:rPr sz="1950" b="1">
                <a:solidFill>
                  <a:srgbClr val="FFFFFF"/>
                </a:solidFill>
                <a:latin typeface="Aptos"/>
                <a:ea typeface="Aptos"/>
                <a:cs typeface="Aptos"/>
              </a:rPr>
              <a:t>accepts or declines</a:t>
            </a:r>
          </a:p>
        </p:txBody>
      </p:sp>
      <p:cxnSp>
        <p:nvCxnSpPr>
          <p:cNvPr id="23" name="Straight Arrow Connector 22"/>
          <p:cNvCxnSpPr>
            <a:stCxn id="6" idx="3"/>
            <a:endCxn id="8" idx="1"/>
          </p:cNvCxnSpPr>
          <p:nvPr/>
        </p:nvCxnSpPr>
        <p:spPr>
          <a:xfrm>
            <a:off x="5924550" y="3324225"/>
            <a:ext cx="342900" cy="0"/>
          </a:xfrm>
          <a:prstGeom prst="straightConnector1">
            <a:avLst/>
          </a:prstGeom>
          <a:ln w="28575">
            <a:solidFill>
              <a:srgbClr val="516571"/>
            </a:solidFill>
            <a:tailEnd type="arrow" w="med" len="med"/>
          </a:ln>
        </p:spPr>
      </p:cxnSp>
      <p:sp>
        <p:nvSpPr>
          <p:cNvPr id="10" name="Rectangle: Rounded Corners 9">
            <a:extLst>
              <a:ext uri="{FF2B5EF4-FFF2-40B4-BE49-F238E27FC236}">
                <a16:creationId xmlns:a16="http://schemas.microsoft.com/office/drawing/2014/main" id="{C1B4B97B-87FB-47DB-8605-906B62D22857}"/>
              </a:ext>
            </a:extLst>
          </p:cNvPr>
          <p:cNvSpPr>
            <a:spLocks noGrp="1"/>
          </p:cNvSpPr>
          <p:nvPr/>
        </p:nvSpPr>
        <p:spPr>
          <a:xfrm>
            <a:off x="9096375"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Leader checks</a:t>
            </a:r>
          </a:p>
          <a:p>
            <a:pPr algn="ctr">
              <a:defRPr sz="1950" b="1">
                <a:solidFill>
                  <a:srgbClr val="FFFFFF"/>
                </a:solidFill>
                <a:latin typeface="Aptos"/>
                <a:ea typeface="Aptos"/>
                <a:cs typeface="Aptos"/>
              </a:defRPr>
            </a:pPr>
            <a:r>
              <a:rPr sz="1950" b="1">
                <a:solidFill>
                  <a:srgbClr val="FFFFFF"/>
                </a:solidFill>
                <a:latin typeface="Aptos"/>
                <a:ea typeface="Aptos"/>
                <a:cs typeface="Aptos"/>
              </a:rPr>
              <a:t>responses</a:t>
            </a:r>
          </a:p>
        </p:txBody>
      </p:sp>
      <p:cxnSp>
        <p:nvCxnSpPr>
          <p:cNvPr id="25" name="Straight Arrow Connector 24"/>
          <p:cNvCxnSpPr>
            <a:stCxn id="8" idx="3"/>
            <a:endCxn id="10" idx="1"/>
          </p:cNvCxnSpPr>
          <p:nvPr/>
        </p:nvCxnSpPr>
        <p:spPr>
          <a:xfrm>
            <a:off x="8753475" y="3324225"/>
            <a:ext cx="342900" cy="0"/>
          </a:xfrm>
          <a:prstGeom prst="straightConnector1">
            <a:avLst/>
          </a:prstGeom>
          <a:ln w="28575">
            <a:solidFill>
              <a:srgbClr val="516571"/>
            </a:solidFill>
            <a:tailEnd type="arrow" w="med" len="med"/>
          </a:ln>
        </p:spPr>
      </p:cxnSp>
      <p:sp>
        <p:nvSpPr>
          <p:cNvPr id="12" name="Rectangle 11">
            <a:extLst>
              <a:ext uri="{FF2B5EF4-FFF2-40B4-BE49-F238E27FC236}">
                <a16:creationId xmlns:a16="http://schemas.microsoft.com/office/drawing/2014/main" id="{94CEBDAA-7517-43FF-BBD5-61F441E14691}"/>
              </a:ext>
            </a:extLst>
          </p:cNvPr>
          <p:cNvSpPr>
            <a:spLocks noGrp="1"/>
          </p:cNvSpPr>
          <p:nvPr/>
        </p:nvSpPr>
        <p:spPr>
          <a:xfrm>
            <a:off x="609600" y="4191000"/>
            <a:ext cx="10953750" cy="828675"/>
          </a:xfrm>
          <a:prstGeom prst="rect">
            <a:avLst/>
          </a:prstGeom>
          <a:noFill/>
          <a:ln w="0">
            <a:noFill/>
          </a:ln>
        </p:spPr>
        <p:txBody>
          <a:bodyPr lIns="0" tIns="0" rIns="0" bIns="0" anchor="ctr">
            <a:noAutofit/>
          </a:bodyPr>
          <a:lstStyle/>
          <a:p>
            <a:pPr>
              <a:defRPr sz="2250" b="1">
                <a:solidFill>
                  <a:srgbClr val="147E82"/>
                </a:solidFill>
                <a:latin typeface="Aptos"/>
                <a:ea typeface="Aptos"/>
                <a:cs typeface="Aptos"/>
              </a:defRPr>
            </a:pPr>
            <a:r>
              <a:rPr sz="2250" b="1">
                <a:solidFill>
                  <a:srgbClr val="147E82"/>
                </a:solidFill>
                <a:latin typeface="Aptos"/>
                <a:ea typeface="Aptos"/>
                <a:cs typeface="Aptos"/>
              </a:rPr>
              <a:t>Important: assigning someone does not send their invitation.</a:t>
            </a:r>
          </a:p>
          <a:p>
            <a:pPr>
              <a:defRPr sz="2250" b="1">
                <a:solidFill>
                  <a:srgbClr val="147E82"/>
                </a:solidFill>
                <a:latin typeface="Aptos"/>
                <a:ea typeface="Aptos"/>
                <a:cs typeface="Aptos"/>
              </a:defRPr>
            </a:pPr>
            <a:r>
              <a:rPr sz="2250" b="1">
                <a:solidFill>
                  <a:srgbClr val="147E82"/>
                </a:solidFill>
                <a:latin typeface="Aptos"/>
                <a:ea typeface="Aptos"/>
                <a:cs typeface="Aptos"/>
              </a:rPr>
              <a:t>Send Invites finalizes and emails the assignments.</a:t>
            </a:r>
          </a:p>
        </p:txBody>
      </p:sp>
      <p:sp>
        <p:nvSpPr>
          <p:cNvPr id="13" name="Rectangle 12">
            <a:extLst>
              <a:ext uri="{FF2B5EF4-FFF2-40B4-BE49-F238E27FC236}">
                <a16:creationId xmlns:a16="http://schemas.microsoft.com/office/drawing/2014/main" id="{46F57326-CB5A-4E54-9A2A-6D4A545BDE45}"/>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“look every man also on the things of others.”  Philippians 2:4 (KJV)</a:t>
            </a:r>
          </a:p>
        </p:txBody>
      </p:sp>
      <p:sp>
        <p:nvSpPr>
          <p:cNvPr id="14" name="Rectangle 13">
            <a:extLst>
              <a:ext uri="{FF2B5EF4-FFF2-40B4-BE49-F238E27FC236}">
                <a16:creationId xmlns:a16="http://schemas.microsoft.com/office/drawing/2014/main" id="{E7A8CD05-03D8-49CF-A69B-DEC2D136C3A1}"/>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Reply promptly so someone else can prepare.</a:t>
            </a:r>
          </a:p>
        </p:txBody>
      </p:sp>
    </p:spTree>
    <p:extLst>
      <p:ext uri="{BB962C8B-B14F-4D97-AF65-F5344CB8AC3E}">
        <p14:creationId xmlns:p14="http://schemas.microsoft.com/office/powerpoint/2010/main" val="541881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769CBF4-EE16-4BB3-A1D9-B2FACD07E8A9}"/>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3260B1"/>
                </a:solidFill>
                <a:latin typeface="Aptos"/>
                <a:ea typeface="Aptos"/>
                <a:cs typeface="Aptos"/>
              </a:defRPr>
            </a:pPr>
            <a:r>
              <a:rPr sz="1275" b="1">
                <a:solidFill>
                  <a:srgbClr val="3260B1"/>
                </a:solidFill>
                <a:latin typeface="Aptos"/>
                <a:ea typeface="Aptos"/>
                <a:cs typeface="Aptos"/>
              </a:rPr>
              <a:t>APP 2  /  CHARTS</a:t>
            </a:r>
          </a:p>
        </p:txBody>
      </p:sp>
      <p:sp>
        <p:nvSpPr>
          <p:cNvPr id="2" name="Rectangle 1">
            <a:extLst>
              <a:ext uri="{FF2B5EF4-FFF2-40B4-BE49-F238E27FC236}">
                <a16:creationId xmlns:a16="http://schemas.microsoft.com/office/drawing/2014/main" id="{DD0BA5C7-1C0F-4AC4-832E-5EDEBE918FEC}"/>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Charts: the musician’s preparation</a:t>
            </a:r>
          </a:p>
        </p:txBody>
      </p:sp>
      <p:sp>
        <p:nvSpPr>
          <p:cNvPr id="3" name="Rectangle 2">
            <a:extLst>
              <a:ext uri="{FF2B5EF4-FFF2-40B4-BE49-F238E27FC236}">
                <a16:creationId xmlns:a16="http://schemas.microsoft.com/office/drawing/2014/main" id="{22B8CE15-D025-47F8-BF07-45416C542FDB}"/>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0C948E50-F762-42F6-843D-4AD7F0BECAA6}"/>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3260B1"/>
                </a:solidFill>
                <a:latin typeface="Aptos"/>
                <a:ea typeface="Aptos"/>
                <a:cs typeface="Aptos"/>
              </a:defRPr>
            </a:pPr>
            <a:r>
              <a:rPr sz="1350" b="1">
                <a:solidFill>
                  <a:srgbClr val="3260B1"/>
                </a:solidFill>
                <a:latin typeface="Aptos"/>
                <a:ea typeface="Aptos"/>
                <a:cs typeface="Aptos"/>
              </a:rPr>
              <a:t>09</a:t>
            </a:r>
          </a:p>
        </p:txBody>
      </p:sp>
      <p:sp>
        <p:nvSpPr>
          <p:cNvPr id="5" name="Rectangle: Rounded Corners 4">
            <a:extLst>
              <a:ext uri="{FF2B5EF4-FFF2-40B4-BE49-F238E27FC236}">
                <a16:creationId xmlns:a16="http://schemas.microsoft.com/office/drawing/2014/main" id="{B6AC363A-BA73-40E7-9894-8E027258619B}"/>
              </a:ext>
            </a:extLst>
          </p:cNvPr>
          <p:cNvSpPr>
            <a:spLocks noGrp="1"/>
          </p:cNvSpPr>
          <p:nvPr/>
        </p:nvSpPr>
        <p:spPr>
          <a:xfrm>
            <a:off x="609600" y="2800350"/>
            <a:ext cx="2486025" cy="1047750"/>
          </a:xfrm>
          <a:prstGeom prst="roundRect">
            <a:avLst>
              <a:gd name="adj" fmla="val 7273"/>
            </a:avLst>
          </a:prstGeom>
          <a:solidFill>
            <a:srgbClr val="3260B1"/>
          </a:solidFill>
          <a:ln w="9525">
            <a:solidFill>
              <a:srgbClr val="3260B1"/>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Open Sunday’s</a:t>
            </a:r>
          </a:p>
          <a:p>
            <a:pPr algn="ctr">
              <a:defRPr sz="1950" b="1">
                <a:solidFill>
                  <a:srgbClr val="FFFFFF"/>
                </a:solidFill>
                <a:latin typeface="Aptos"/>
                <a:ea typeface="Aptos"/>
                <a:cs typeface="Aptos"/>
              </a:defRPr>
            </a:pPr>
            <a:r>
              <a:rPr sz="1950" b="1">
                <a:solidFill>
                  <a:srgbClr val="FFFFFF"/>
                </a:solidFill>
                <a:latin typeface="Aptos"/>
                <a:ea typeface="Aptos"/>
                <a:cs typeface="Aptos"/>
              </a:rPr>
              <a:t>setlist</a:t>
            </a:r>
          </a:p>
        </p:txBody>
      </p:sp>
      <p:sp>
        <p:nvSpPr>
          <p:cNvPr id="6" name="Rectangle: Rounded Corners 5">
            <a:extLst>
              <a:ext uri="{FF2B5EF4-FFF2-40B4-BE49-F238E27FC236}">
                <a16:creationId xmlns:a16="http://schemas.microsoft.com/office/drawing/2014/main" id="{FC00DDAA-F98C-4FEB-A964-C2B6F39C42ED}"/>
              </a:ext>
            </a:extLst>
          </p:cNvPr>
          <p:cNvSpPr>
            <a:spLocks noGrp="1"/>
          </p:cNvSpPr>
          <p:nvPr/>
        </p:nvSpPr>
        <p:spPr>
          <a:xfrm>
            <a:off x="3438525" y="2800350"/>
            <a:ext cx="2486025" cy="1047750"/>
          </a:xfrm>
          <a:prstGeom prst="roundRect">
            <a:avLst>
              <a:gd name="adj" fmla="val 7273"/>
            </a:avLst>
          </a:prstGeom>
          <a:solidFill>
            <a:srgbClr val="3260B1"/>
          </a:solidFill>
          <a:ln w="9525">
            <a:solidFill>
              <a:srgbClr val="3260B1"/>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Open song</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source</a:t>
            </a:r>
          </a:p>
        </p:txBody>
      </p:sp>
      <p:cxnSp>
        <p:nvCxnSpPr>
          <p:cNvPr id="21" name="Straight Arrow Connector 20"/>
          <p:cNvCxnSpPr>
            <a:stCxn id="5" idx="3"/>
            <a:endCxn id="6" idx="1"/>
          </p:cNvCxnSpPr>
          <p:nvPr/>
        </p:nvCxnSpPr>
        <p:spPr>
          <a:xfrm>
            <a:off x="3095625" y="3324225"/>
            <a:ext cx="342900" cy="0"/>
          </a:xfrm>
          <a:prstGeom prst="straightConnector1">
            <a:avLst/>
          </a:prstGeom>
          <a:ln w="28575">
            <a:solidFill>
              <a:srgbClr val="516571"/>
            </a:solidFill>
            <a:tailEnd type="arrow" w="med" len="med"/>
          </a:ln>
        </p:spPr>
      </p:cxnSp>
      <p:sp>
        <p:nvSpPr>
          <p:cNvPr id="8" name="Rectangle: Rounded Corners 7">
            <a:extLst>
              <a:ext uri="{FF2B5EF4-FFF2-40B4-BE49-F238E27FC236}">
                <a16:creationId xmlns:a16="http://schemas.microsoft.com/office/drawing/2014/main" id="{CE864C61-4FFE-473E-A7A1-3DA9FEF710C5}"/>
              </a:ext>
            </a:extLst>
          </p:cNvPr>
          <p:cNvSpPr>
            <a:spLocks noGrp="1"/>
          </p:cNvSpPr>
          <p:nvPr/>
        </p:nvSpPr>
        <p:spPr>
          <a:xfrm>
            <a:off x="6267450" y="2800350"/>
            <a:ext cx="2486025" cy="1047750"/>
          </a:xfrm>
          <a:prstGeom prst="roundRect">
            <a:avLst>
              <a:gd name="adj" fmla="val 7273"/>
            </a:avLst>
          </a:prstGeom>
          <a:solidFill>
            <a:srgbClr val="3260B1"/>
          </a:solidFill>
          <a:ln w="9525">
            <a:solidFill>
              <a:srgbClr val="3260B1"/>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Check key</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arrangement</a:t>
            </a:r>
          </a:p>
        </p:txBody>
      </p:sp>
      <p:cxnSp>
        <p:nvCxnSpPr>
          <p:cNvPr id="23" name="Straight Arrow Connector 22"/>
          <p:cNvCxnSpPr>
            <a:stCxn id="6" idx="3"/>
            <a:endCxn id="8" idx="1"/>
          </p:cNvCxnSpPr>
          <p:nvPr/>
        </p:nvCxnSpPr>
        <p:spPr>
          <a:xfrm>
            <a:off x="5924550" y="3324225"/>
            <a:ext cx="342900" cy="0"/>
          </a:xfrm>
          <a:prstGeom prst="straightConnector1">
            <a:avLst/>
          </a:prstGeom>
          <a:ln w="28575">
            <a:solidFill>
              <a:srgbClr val="516571"/>
            </a:solidFill>
            <a:tailEnd type="arrow" w="med" len="med"/>
          </a:ln>
        </p:spPr>
      </p:cxnSp>
      <p:sp>
        <p:nvSpPr>
          <p:cNvPr id="10" name="Rectangle: Rounded Corners 9">
            <a:extLst>
              <a:ext uri="{FF2B5EF4-FFF2-40B4-BE49-F238E27FC236}">
                <a16:creationId xmlns:a16="http://schemas.microsoft.com/office/drawing/2014/main" id="{E63BF63F-C8C4-4749-B295-23CF8FAF514F}"/>
              </a:ext>
            </a:extLst>
          </p:cNvPr>
          <p:cNvSpPr>
            <a:spLocks noGrp="1"/>
          </p:cNvSpPr>
          <p:nvPr/>
        </p:nvSpPr>
        <p:spPr>
          <a:xfrm>
            <a:off x="9096375" y="2800350"/>
            <a:ext cx="2486025" cy="1047750"/>
          </a:xfrm>
          <a:prstGeom prst="roundRect">
            <a:avLst>
              <a:gd name="adj" fmla="val 7273"/>
            </a:avLst>
          </a:prstGeom>
          <a:solidFill>
            <a:srgbClr val="3260B1"/>
          </a:solidFill>
          <a:ln w="9525">
            <a:solidFill>
              <a:srgbClr val="3260B1"/>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Practice and</a:t>
            </a:r>
          </a:p>
          <a:p>
            <a:pPr algn="ctr">
              <a:defRPr sz="1950" b="1">
                <a:solidFill>
                  <a:srgbClr val="FFFFFF"/>
                </a:solidFill>
                <a:latin typeface="Aptos"/>
                <a:ea typeface="Aptos"/>
                <a:cs typeface="Aptos"/>
              </a:defRPr>
            </a:pPr>
            <a:r>
              <a:rPr sz="1950" b="1">
                <a:solidFill>
                  <a:srgbClr val="FFFFFF"/>
                </a:solidFill>
                <a:latin typeface="Aptos"/>
                <a:ea typeface="Aptos"/>
                <a:cs typeface="Aptos"/>
              </a:rPr>
              <a:t>add notes</a:t>
            </a:r>
          </a:p>
        </p:txBody>
      </p:sp>
      <p:cxnSp>
        <p:nvCxnSpPr>
          <p:cNvPr id="25" name="Straight Arrow Connector 24"/>
          <p:cNvCxnSpPr>
            <a:stCxn id="8" idx="3"/>
            <a:endCxn id="10" idx="1"/>
          </p:cNvCxnSpPr>
          <p:nvPr/>
        </p:nvCxnSpPr>
        <p:spPr>
          <a:xfrm>
            <a:off x="8753475" y="3324225"/>
            <a:ext cx="342900" cy="0"/>
          </a:xfrm>
          <a:prstGeom prst="straightConnector1">
            <a:avLst/>
          </a:prstGeom>
          <a:ln w="28575">
            <a:solidFill>
              <a:srgbClr val="516571"/>
            </a:solidFill>
            <a:tailEnd type="arrow" w="med" len="med"/>
          </a:ln>
        </p:spPr>
      </p:cxnSp>
      <p:sp>
        <p:nvSpPr>
          <p:cNvPr id="12" name="Rectangle 11">
            <a:extLst>
              <a:ext uri="{FF2B5EF4-FFF2-40B4-BE49-F238E27FC236}">
                <a16:creationId xmlns:a16="http://schemas.microsoft.com/office/drawing/2014/main" id="{ECBFD3DB-758D-4B0D-94A4-5F273BE5C4D5}"/>
              </a:ext>
            </a:extLst>
          </p:cNvPr>
          <p:cNvSpPr>
            <a:spLocks noGrp="1"/>
          </p:cNvSpPr>
          <p:nvPr/>
        </p:nvSpPr>
        <p:spPr>
          <a:xfrm>
            <a:off x="609600" y="4171950"/>
            <a:ext cx="10953750" cy="876300"/>
          </a:xfrm>
          <a:prstGeom prst="rect">
            <a:avLst/>
          </a:prstGeom>
          <a:noFill/>
          <a:ln w="0">
            <a:noFill/>
          </a:ln>
        </p:spPr>
        <p:txBody>
          <a:bodyPr lIns="0" tIns="0" rIns="0" bIns="0" anchor="ctr">
            <a:noAutofit/>
          </a:bodyPr>
          <a:lstStyle/>
          <a:p>
            <a:pPr>
              <a:defRPr sz="2100" b="0">
                <a:solidFill>
                  <a:srgbClr val="172E3B"/>
                </a:solidFill>
                <a:latin typeface="Aptos"/>
                <a:ea typeface="Aptos"/>
                <a:cs typeface="Aptos"/>
              </a:defRPr>
            </a:pPr>
            <a:r>
              <a:rPr sz="2100" b="0">
                <a:solidFill>
                  <a:srgbClr val="172E3B"/>
                </a:solidFill>
                <a:latin typeface="Aptos"/>
                <a:ea typeface="Aptos"/>
                <a:cs typeface="Aptos"/>
              </a:rPr>
              <a:t>Tap the song title for options. Adjust a supported chart’s key or display.</a:t>
            </a:r>
          </a:p>
          <a:p>
            <a:pPr>
              <a:defRPr sz="2100" b="0">
                <a:solidFill>
                  <a:srgbClr val="172E3B"/>
                </a:solidFill>
                <a:latin typeface="Aptos"/>
                <a:ea typeface="Aptos"/>
                <a:cs typeface="Aptos"/>
              </a:defRPr>
            </a:pPr>
            <a:r>
              <a:rPr sz="2100" b="0">
                <a:solidFill>
                  <a:srgbClr val="172E3B"/>
                </a:solidFill>
                <a:latin typeface="Aptos"/>
                <a:ea typeface="Aptos"/>
                <a:cs typeface="Aptos"/>
              </a:rPr>
              <a:t>Confirm the intro, repeats and ending with your leader.</a:t>
            </a:r>
          </a:p>
        </p:txBody>
      </p:sp>
      <p:sp>
        <p:nvSpPr>
          <p:cNvPr id="13" name="Rectangle 12">
            <a:extLst>
              <a:ext uri="{FF2B5EF4-FFF2-40B4-BE49-F238E27FC236}">
                <a16:creationId xmlns:a16="http://schemas.microsoft.com/office/drawing/2014/main" id="{3F236FCD-2A94-4D3D-80AC-874B86F39D46}"/>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“play skilfully with a loud noise.”  Psalm 33:3 (KJV)</a:t>
            </a:r>
          </a:p>
        </p:txBody>
      </p:sp>
      <p:sp>
        <p:nvSpPr>
          <p:cNvPr id="14" name="Rectangle 13">
            <a:extLst>
              <a:ext uri="{FF2B5EF4-FFF2-40B4-BE49-F238E27FC236}">
                <a16:creationId xmlns:a16="http://schemas.microsoft.com/office/drawing/2014/main" id="{9627EB74-E1FE-45F1-945F-2115F4021CB3}"/>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Practice prepares us to serve with attention and confidence.</a:t>
            </a:r>
          </a:p>
        </p:txBody>
      </p:sp>
    </p:spTree>
    <p:extLst>
      <p:ext uri="{BB962C8B-B14F-4D97-AF65-F5344CB8AC3E}">
        <p14:creationId xmlns:p14="http://schemas.microsoft.com/office/powerpoint/2010/main" val="326833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3D568FD-B8F6-477F-B8AB-97690A525766}"/>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B8542B"/>
                </a:solidFill>
                <a:latin typeface="Aptos"/>
                <a:ea typeface="Aptos"/>
                <a:cs typeface="Aptos"/>
              </a:defRPr>
            </a:pPr>
            <a:r>
              <a:rPr sz="1275" b="1">
                <a:solidFill>
                  <a:srgbClr val="B8542B"/>
                </a:solidFill>
                <a:latin typeface="Aptos"/>
                <a:ea typeface="Aptos"/>
                <a:cs typeface="Aptos"/>
              </a:rPr>
              <a:t>APP 3  /  PRESENTER</a:t>
            </a:r>
          </a:p>
        </p:txBody>
      </p:sp>
      <p:sp>
        <p:nvSpPr>
          <p:cNvPr id="2" name="Rectangle 1">
            <a:extLst>
              <a:ext uri="{FF2B5EF4-FFF2-40B4-BE49-F238E27FC236}">
                <a16:creationId xmlns:a16="http://schemas.microsoft.com/office/drawing/2014/main" id="{A2CCBFB0-1020-4603-9316-DF92E250B42A}"/>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Presenter: preparing the screens</a:t>
            </a:r>
          </a:p>
        </p:txBody>
      </p:sp>
      <p:sp>
        <p:nvSpPr>
          <p:cNvPr id="3" name="Rectangle 2">
            <a:extLst>
              <a:ext uri="{FF2B5EF4-FFF2-40B4-BE49-F238E27FC236}">
                <a16:creationId xmlns:a16="http://schemas.microsoft.com/office/drawing/2014/main" id="{4A42EF59-1B72-4010-863E-A2CB32252C66}"/>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5B9D7CB5-4D3C-47AC-BC33-913AB3E4C95D}"/>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B8542B"/>
                </a:solidFill>
                <a:latin typeface="Aptos"/>
                <a:ea typeface="Aptos"/>
                <a:cs typeface="Aptos"/>
              </a:defRPr>
            </a:pPr>
            <a:r>
              <a:rPr sz="1350" b="1">
                <a:solidFill>
                  <a:srgbClr val="B8542B"/>
                </a:solidFill>
                <a:latin typeface="Aptos"/>
                <a:ea typeface="Aptos"/>
                <a:cs typeface="Aptos"/>
              </a:rPr>
              <a:t>10</a:t>
            </a:r>
          </a:p>
        </p:txBody>
      </p:sp>
      <p:sp>
        <p:nvSpPr>
          <p:cNvPr id="5" name="Rectangle: Rounded Corners 4">
            <a:extLst>
              <a:ext uri="{FF2B5EF4-FFF2-40B4-BE49-F238E27FC236}">
                <a16:creationId xmlns:a16="http://schemas.microsoft.com/office/drawing/2014/main" id="{989A7A27-D541-47D1-BFC7-2C9C3DDF0E63}"/>
              </a:ext>
            </a:extLst>
          </p:cNvPr>
          <p:cNvSpPr>
            <a:spLocks noGrp="1"/>
          </p:cNvSpPr>
          <p:nvPr/>
        </p:nvSpPr>
        <p:spPr>
          <a:xfrm>
            <a:off x="609600" y="28003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Open the</a:t>
            </a:r>
          </a:p>
          <a:p>
            <a:pPr algn="ctr">
              <a:defRPr sz="1950" b="1">
                <a:solidFill>
                  <a:srgbClr val="FFFFFF"/>
                </a:solidFill>
                <a:latin typeface="Aptos"/>
                <a:ea typeface="Aptos"/>
                <a:cs typeface="Aptos"/>
              </a:defRPr>
            </a:pPr>
            <a:r>
              <a:rPr sz="1950" b="1">
                <a:solidFill>
                  <a:srgbClr val="FFFFFF"/>
                </a:solidFill>
                <a:latin typeface="Aptos"/>
                <a:ea typeface="Aptos"/>
                <a:cs typeface="Aptos"/>
              </a:rPr>
              <a:t>shared service</a:t>
            </a:r>
          </a:p>
        </p:txBody>
      </p:sp>
      <p:sp>
        <p:nvSpPr>
          <p:cNvPr id="6" name="Rectangle: Rounded Corners 5">
            <a:extLst>
              <a:ext uri="{FF2B5EF4-FFF2-40B4-BE49-F238E27FC236}">
                <a16:creationId xmlns:a16="http://schemas.microsoft.com/office/drawing/2014/main" id="{B0FB65E1-80A9-44F1-B574-7A229A5021A2}"/>
              </a:ext>
            </a:extLst>
          </p:cNvPr>
          <p:cNvSpPr>
            <a:spLocks noGrp="1"/>
          </p:cNvSpPr>
          <p:nvPr/>
        </p:nvSpPr>
        <p:spPr>
          <a:xfrm>
            <a:off x="3438525" y="28003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Review lyrics</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song flow</a:t>
            </a:r>
          </a:p>
        </p:txBody>
      </p:sp>
      <p:cxnSp>
        <p:nvCxnSpPr>
          <p:cNvPr id="21" name="Straight Arrow Connector 20"/>
          <p:cNvCxnSpPr>
            <a:stCxn id="5" idx="3"/>
            <a:endCxn id="6" idx="1"/>
          </p:cNvCxnSpPr>
          <p:nvPr/>
        </p:nvCxnSpPr>
        <p:spPr>
          <a:xfrm>
            <a:off x="3095625" y="3324225"/>
            <a:ext cx="342900" cy="0"/>
          </a:xfrm>
          <a:prstGeom prst="straightConnector1">
            <a:avLst/>
          </a:prstGeom>
          <a:ln w="28575">
            <a:solidFill>
              <a:srgbClr val="516571"/>
            </a:solidFill>
            <a:tailEnd type="arrow" w="med" len="med"/>
          </a:ln>
        </p:spPr>
      </p:cxnSp>
      <p:sp>
        <p:nvSpPr>
          <p:cNvPr id="8" name="Rectangle: Rounded Corners 7">
            <a:extLst>
              <a:ext uri="{FF2B5EF4-FFF2-40B4-BE49-F238E27FC236}">
                <a16:creationId xmlns:a16="http://schemas.microsoft.com/office/drawing/2014/main" id="{AD2D2856-4CB8-40FE-B2C6-8447874365FC}"/>
              </a:ext>
            </a:extLst>
          </p:cNvPr>
          <p:cNvSpPr>
            <a:spLocks noGrp="1"/>
          </p:cNvSpPr>
          <p:nvPr/>
        </p:nvSpPr>
        <p:spPr>
          <a:xfrm>
            <a:off x="6267450" y="28003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Add Scripture</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media</a:t>
            </a:r>
          </a:p>
        </p:txBody>
      </p:sp>
      <p:cxnSp>
        <p:nvCxnSpPr>
          <p:cNvPr id="23" name="Straight Arrow Connector 22"/>
          <p:cNvCxnSpPr>
            <a:stCxn id="6" idx="3"/>
            <a:endCxn id="8" idx="1"/>
          </p:cNvCxnSpPr>
          <p:nvPr/>
        </p:nvCxnSpPr>
        <p:spPr>
          <a:xfrm>
            <a:off x="5924550" y="3324225"/>
            <a:ext cx="342900" cy="0"/>
          </a:xfrm>
          <a:prstGeom prst="straightConnector1">
            <a:avLst/>
          </a:prstGeom>
          <a:ln w="28575">
            <a:solidFill>
              <a:srgbClr val="516571"/>
            </a:solidFill>
            <a:tailEnd type="arrow" w="med" len="med"/>
          </a:ln>
        </p:spPr>
      </p:cxnSp>
      <p:sp>
        <p:nvSpPr>
          <p:cNvPr id="10" name="Rectangle: Rounded Corners 9">
            <a:extLst>
              <a:ext uri="{FF2B5EF4-FFF2-40B4-BE49-F238E27FC236}">
                <a16:creationId xmlns:a16="http://schemas.microsoft.com/office/drawing/2014/main" id="{31B39BFE-A0D8-4021-B92D-27BFE5568849}"/>
              </a:ext>
            </a:extLst>
          </p:cNvPr>
          <p:cNvSpPr>
            <a:spLocks noGrp="1"/>
          </p:cNvSpPr>
          <p:nvPr/>
        </p:nvSpPr>
        <p:spPr>
          <a:xfrm>
            <a:off x="9096375" y="28003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Test the</a:t>
            </a:r>
          </a:p>
          <a:p>
            <a:pPr algn="ctr">
              <a:defRPr sz="1950" b="1">
                <a:solidFill>
                  <a:srgbClr val="FFFFFF"/>
                </a:solidFill>
                <a:latin typeface="Aptos"/>
                <a:ea typeface="Aptos"/>
                <a:cs typeface="Aptos"/>
              </a:defRPr>
            </a:pPr>
            <a:r>
              <a:rPr sz="1950" b="1">
                <a:solidFill>
                  <a:srgbClr val="FFFFFF"/>
                </a:solidFill>
                <a:latin typeface="Aptos"/>
                <a:ea typeface="Aptos"/>
                <a:cs typeface="Aptos"/>
              </a:rPr>
              <a:t>audience screen</a:t>
            </a:r>
          </a:p>
        </p:txBody>
      </p:sp>
      <p:cxnSp>
        <p:nvCxnSpPr>
          <p:cNvPr id="25" name="Straight Arrow Connector 24"/>
          <p:cNvCxnSpPr>
            <a:stCxn id="8" idx="3"/>
            <a:endCxn id="10" idx="1"/>
          </p:cNvCxnSpPr>
          <p:nvPr/>
        </p:nvCxnSpPr>
        <p:spPr>
          <a:xfrm>
            <a:off x="8753475" y="3324225"/>
            <a:ext cx="342900" cy="0"/>
          </a:xfrm>
          <a:prstGeom prst="straightConnector1">
            <a:avLst/>
          </a:prstGeom>
          <a:ln w="28575">
            <a:solidFill>
              <a:srgbClr val="516571"/>
            </a:solidFill>
            <a:tailEnd type="arrow" w="med" len="med"/>
          </a:ln>
        </p:spPr>
      </p:cxnSp>
      <p:sp>
        <p:nvSpPr>
          <p:cNvPr id="12" name="Rectangle 11">
            <a:extLst>
              <a:ext uri="{FF2B5EF4-FFF2-40B4-BE49-F238E27FC236}">
                <a16:creationId xmlns:a16="http://schemas.microsoft.com/office/drawing/2014/main" id="{A2D86359-BAEC-4DF9-9620-46703A43CD18}"/>
              </a:ext>
            </a:extLst>
          </p:cNvPr>
          <p:cNvSpPr>
            <a:spLocks noGrp="1"/>
          </p:cNvSpPr>
          <p:nvPr/>
        </p:nvSpPr>
        <p:spPr>
          <a:xfrm>
            <a:off x="609600" y="4162425"/>
            <a:ext cx="10953750" cy="866775"/>
          </a:xfrm>
          <a:prstGeom prst="rect">
            <a:avLst/>
          </a:prstGeom>
          <a:noFill/>
          <a:ln w="0">
            <a:noFill/>
          </a:ln>
        </p:spPr>
        <p:txBody>
          <a:bodyPr lIns="0" tIns="0" rIns="0" bIns="0" anchor="ctr">
            <a:noAutofit/>
          </a:bodyPr>
          <a:lstStyle/>
          <a:p>
            <a:pPr>
              <a:defRPr sz="2175" b="0">
                <a:solidFill>
                  <a:srgbClr val="172E3B"/>
                </a:solidFill>
                <a:latin typeface="Aptos"/>
                <a:ea typeface="Aptos"/>
                <a:cs typeface="Aptos"/>
              </a:defRPr>
            </a:pPr>
            <a:r>
              <a:rPr sz="2175" b="0">
                <a:solidFill>
                  <a:srgbClr val="172E3B"/>
                </a:solidFill>
                <a:latin typeface="Aptos"/>
                <a:ea typeface="Aptos"/>
                <a:cs typeface="Aptos"/>
              </a:rPr>
              <a:t>Slides operator: check words and cues.</a:t>
            </a:r>
          </a:p>
          <a:p>
            <a:pPr>
              <a:defRPr sz="2175" b="0">
                <a:solidFill>
                  <a:srgbClr val="172E3B"/>
                </a:solidFill>
                <a:latin typeface="Aptos"/>
                <a:ea typeface="Aptos"/>
                <a:cs typeface="Aptos"/>
              </a:defRPr>
            </a:pPr>
            <a:r>
              <a:rPr sz="2175" b="0">
                <a:solidFill>
                  <a:srgbClr val="172E3B"/>
                </a:solidFill>
                <a:latin typeface="Aptos"/>
                <a:ea typeface="Aptos"/>
                <a:cs typeface="Aptos"/>
              </a:rPr>
              <a:t>Tech operator: check the display connection, audio and available media.</a:t>
            </a:r>
          </a:p>
        </p:txBody>
      </p:sp>
      <p:sp>
        <p:nvSpPr>
          <p:cNvPr id="13" name="Rectangle 12">
            <a:extLst>
              <a:ext uri="{FF2B5EF4-FFF2-40B4-BE49-F238E27FC236}">
                <a16:creationId xmlns:a16="http://schemas.microsoft.com/office/drawing/2014/main" id="{D59DFAB6-C241-4C40-BD4A-BE7943FA55E6}"/>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“Let all things be done unto edifying.”  1 Corinthians 14:26 (KJV)</a:t>
            </a:r>
          </a:p>
        </p:txBody>
      </p:sp>
      <p:sp>
        <p:nvSpPr>
          <p:cNvPr id="14" name="Rectangle 13">
            <a:extLst>
              <a:ext uri="{FF2B5EF4-FFF2-40B4-BE49-F238E27FC236}">
                <a16:creationId xmlns:a16="http://schemas.microsoft.com/office/drawing/2014/main" id="{7853BDB4-EBE0-4190-BB3E-52674C83F585}"/>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Readable, timely screens help the congregation participate.</a:t>
            </a:r>
          </a:p>
        </p:txBody>
      </p:sp>
    </p:spTree>
    <p:extLst>
      <p:ext uri="{BB962C8B-B14F-4D97-AF65-F5344CB8AC3E}">
        <p14:creationId xmlns:p14="http://schemas.microsoft.com/office/powerpoint/2010/main" val="670962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46745BA-D4CB-4B8B-8999-8FDDCDAE7FDA}"/>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B8542B"/>
                </a:solidFill>
                <a:latin typeface="Aptos"/>
                <a:ea typeface="Aptos"/>
                <a:cs typeface="Aptos"/>
              </a:defRPr>
            </a:pPr>
            <a:r>
              <a:rPr sz="1275" b="1">
                <a:solidFill>
                  <a:srgbClr val="B8542B"/>
                </a:solidFill>
                <a:latin typeface="Aptos"/>
                <a:ea typeface="Aptos"/>
                <a:cs typeface="Aptos"/>
              </a:rPr>
              <a:t>APP 3  /  PRESENTER</a:t>
            </a:r>
          </a:p>
        </p:txBody>
      </p:sp>
      <p:sp>
        <p:nvSpPr>
          <p:cNvPr id="2" name="Rectangle 1">
            <a:extLst>
              <a:ext uri="{FF2B5EF4-FFF2-40B4-BE49-F238E27FC236}">
                <a16:creationId xmlns:a16="http://schemas.microsoft.com/office/drawing/2014/main" id="{E8508CD6-5CB8-44E1-AD57-F3B3A6465575}"/>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Scripture in Presenter</a:t>
            </a:r>
          </a:p>
        </p:txBody>
      </p:sp>
      <p:sp>
        <p:nvSpPr>
          <p:cNvPr id="3" name="Rectangle 2">
            <a:extLst>
              <a:ext uri="{FF2B5EF4-FFF2-40B4-BE49-F238E27FC236}">
                <a16:creationId xmlns:a16="http://schemas.microsoft.com/office/drawing/2014/main" id="{0DAE0FF2-6856-4BDA-84EF-7C93DC807A81}"/>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2978EBDF-E790-44A1-82F4-818E19D20D59}"/>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B8542B"/>
                </a:solidFill>
                <a:latin typeface="Aptos"/>
                <a:ea typeface="Aptos"/>
                <a:cs typeface="Aptos"/>
              </a:defRPr>
            </a:pPr>
            <a:r>
              <a:rPr sz="1350" b="1">
                <a:solidFill>
                  <a:srgbClr val="B8542B"/>
                </a:solidFill>
                <a:latin typeface="Aptos"/>
                <a:ea typeface="Aptos"/>
                <a:cs typeface="Aptos"/>
              </a:rPr>
              <a:t>11</a:t>
            </a:r>
          </a:p>
        </p:txBody>
      </p:sp>
      <p:sp>
        <p:nvSpPr>
          <p:cNvPr id="5" name="Rectangle: Rounded Corners 4">
            <a:extLst>
              <a:ext uri="{FF2B5EF4-FFF2-40B4-BE49-F238E27FC236}">
                <a16:creationId xmlns:a16="http://schemas.microsoft.com/office/drawing/2014/main" id="{3D9A12EB-E085-4231-AF5C-99F2032DD88A}"/>
              </a:ext>
            </a:extLst>
          </p:cNvPr>
          <p:cNvSpPr>
            <a:spLocks noGrp="1"/>
          </p:cNvSpPr>
          <p:nvPr/>
        </p:nvSpPr>
        <p:spPr>
          <a:xfrm>
            <a:off x="609600" y="26479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Scripture menu</a:t>
            </a:r>
          </a:p>
        </p:txBody>
      </p:sp>
      <p:sp>
        <p:nvSpPr>
          <p:cNvPr id="6" name="Rectangle: Rounded Corners 5">
            <a:extLst>
              <a:ext uri="{FF2B5EF4-FFF2-40B4-BE49-F238E27FC236}">
                <a16:creationId xmlns:a16="http://schemas.microsoft.com/office/drawing/2014/main" id="{0DAD160D-E387-49DE-A20F-3908F1BF80C3}"/>
              </a:ext>
            </a:extLst>
          </p:cNvPr>
          <p:cNvSpPr>
            <a:spLocks noGrp="1"/>
          </p:cNvSpPr>
          <p:nvPr/>
        </p:nvSpPr>
        <p:spPr>
          <a:xfrm>
            <a:off x="3438525" y="26479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Search passage</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translation</a:t>
            </a:r>
          </a:p>
        </p:txBody>
      </p:sp>
      <p:cxnSp>
        <p:nvCxnSpPr>
          <p:cNvPr id="21" name="Straight Arrow Connector 20"/>
          <p:cNvCxnSpPr>
            <a:stCxn id="5" idx="3"/>
            <a:endCxn id="6" idx="1"/>
          </p:cNvCxnSpPr>
          <p:nvPr/>
        </p:nvCxnSpPr>
        <p:spPr>
          <a:xfrm>
            <a:off x="3095625" y="3171825"/>
            <a:ext cx="342900" cy="0"/>
          </a:xfrm>
          <a:prstGeom prst="straightConnector1">
            <a:avLst/>
          </a:prstGeom>
          <a:ln w="28575">
            <a:solidFill>
              <a:srgbClr val="516571"/>
            </a:solidFill>
            <a:tailEnd type="arrow" w="med" len="med"/>
          </a:ln>
        </p:spPr>
      </p:cxnSp>
      <p:sp>
        <p:nvSpPr>
          <p:cNvPr id="8" name="Rectangle: Rounded Corners 7">
            <a:extLst>
              <a:ext uri="{FF2B5EF4-FFF2-40B4-BE49-F238E27FC236}">
                <a16:creationId xmlns:a16="http://schemas.microsoft.com/office/drawing/2014/main" id="{313DE1E6-A60A-4726-B929-12F51DBF70B7}"/>
              </a:ext>
            </a:extLst>
          </p:cNvPr>
          <p:cNvSpPr>
            <a:spLocks noGrp="1"/>
          </p:cNvSpPr>
          <p:nvPr/>
        </p:nvSpPr>
        <p:spPr>
          <a:xfrm>
            <a:off x="6267450" y="26479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Choose template</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background</a:t>
            </a:r>
          </a:p>
        </p:txBody>
      </p:sp>
      <p:cxnSp>
        <p:nvCxnSpPr>
          <p:cNvPr id="23" name="Straight Arrow Connector 22"/>
          <p:cNvCxnSpPr>
            <a:stCxn id="6" idx="3"/>
            <a:endCxn id="8" idx="1"/>
          </p:cNvCxnSpPr>
          <p:nvPr/>
        </p:nvCxnSpPr>
        <p:spPr>
          <a:xfrm>
            <a:off x="5924550" y="3171825"/>
            <a:ext cx="342900" cy="0"/>
          </a:xfrm>
          <a:prstGeom prst="straightConnector1">
            <a:avLst/>
          </a:prstGeom>
          <a:ln w="28575">
            <a:solidFill>
              <a:srgbClr val="516571"/>
            </a:solidFill>
            <a:tailEnd type="arrow" w="med" len="med"/>
          </a:ln>
        </p:spPr>
      </p:cxnSp>
      <p:sp>
        <p:nvSpPr>
          <p:cNvPr id="10" name="Rectangle: Rounded Corners 9">
            <a:extLst>
              <a:ext uri="{FF2B5EF4-FFF2-40B4-BE49-F238E27FC236}">
                <a16:creationId xmlns:a16="http://schemas.microsoft.com/office/drawing/2014/main" id="{FE27A6AF-1448-4837-B6A4-F2192B703205}"/>
              </a:ext>
            </a:extLst>
          </p:cNvPr>
          <p:cNvSpPr>
            <a:spLocks noGrp="1"/>
          </p:cNvSpPr>
          <p:nvPr/>
        </p:nvSpPr>
        <p:spPr>
          <a:xfrm>
            <a:off x="9096375" y="26479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Add to service</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review</a:t>
            </a:r>
          </a:p>
        </p:txBody>
      </p:sp>
      <p:cxnSp>
        <p:nvCxnSpPr>
          <p:cNvPr id="25" name="Straight Arrow Connector 24"/>
          <p:cNvCxnSpPr>
            <a:stCxn id="8" idx="3"/>
            <a:endCxn id="10" idx="1"/>
          </p:cNvCxnSpPr>
          <p:nvPr/>
        </p:nvCxnSpPr>
        <p:spPr>
          <a:xfrm>
            <a:off x="8753475" y="3171825"/>
            <a:ext cx="342900" cy="0"/>
          </a:xfrm>
          <a:prstGeom prst="straightConnector1">
            <a:avLst/>
          </a:prstGeom>
          <a:ln w="28575">
            <a:solidFill>
              <a:srgbClr val="516571"/>
            </a:solidFill>
            <a:tailEnd type="arrow" w="med" len="med"/>
          </a:ln>
        </p:spPr>
      </p:cxnSp>
      <p:sp>
        <p:nvSpPr>
          <p:cNvPr id="12" name="Rectangle 11">
            <a:extLst>
              <a:ext uri="{FF2B5EF4-FFF2-40B4-BE49-F238E27FC236}">
                <a16:creationId xmlns:a16="http://schemas.microsoft.com/office/drawing/2014/main" id="{32C3465D-1603-44EA-A25F-4714F6BFC616}"/>
              </a:ext>
            </a:extLst>
          </p:cNvPr>
          <p:cNvSpPr>
            <a:spLocks noGrp="1"/>
          </p:cNvSpPr>
          <p:nvPr/>
        </p:nvSpPr>
        <p:spPr>
          <a:xfrm>
            <a:off x="609600" y="3981450"/>
            <a:ext cx="10953750" cy="428625"/>
          </a:xfrm>
          <a:prstGeom prst="rect">
            <a:avLst/>
          </a:prstGeom>
          <a:noFill/>
          <a:ln w="0">
            <a:noFill/>
          </a:ln>
        </p:spPr>
        <p:txBody>
          <a:bodyPr lIns="0" tIns="0" rIns="0" bIns="0" anchor="ctr">
            <a:noAutofit/>
          </a:bodyPr>
          <a:lstStyle/>
          <a:p>
            <a:pPr>
              <a:defRPr sz="2325" b="1">
                <a:solidFill>
                  <a:srgbClr val="172E3B"/>
                </a:solidFill>
                <a:latin typeface="Aptos"/>
                <a:ea typeface="Aptos"/>
                <a:cs typeface="Aptos"/>
              </a:defRPr>
            </a:pPr>
            <a:r>
              <a:rPr sz="2325" b="1">
                <a:solidFill>
                  <a:srgbClr val="172E3B"/>
                </a:solidFill>
                <a:latin typeface="Aptos"/>
                <a:ea typeface="Aptos"/>
                <a:cs typeface="Aptos"/>
              </a:rPr>
              <a:t>Practice passage: Psalm 100:1–2, KJV</a:t>
            </a:r>
          </a:p>
        </p:txBody>
      </p:sp>
      <p:sp>
        <p:nvSpPr>
          <p:cNvPr id="13" name="Rectangle 12">
            <a:extLst>
              <a:ext uri="{FF2B5EF4-FFF2-40B4-BE49-F238E27FC236}">
                <a16:creationId xmlns:a16="http://schemas.microsoft.com/office/drawing/2014/main" id="{3B3B3681-6E22-4035-A2C1-11220BD4E0B7}"/>
              </a:ext>
            </a:extLst>
          </p:cNvPr>
          <p:cNvSpPr>
            <a:spLocks noGrp="1"/>
          </p:cNvSpPr>
          <p:nvPr/>
        </p:nvSpPr>
        <p:spPr>
          <a:xfrm>
            <a:off x="609600" y="4629150"/>
            <a:ext cx="10953750" cy="904875"/>
          </a:xfrm>
          <a:prstGeom prst="rect">
            <a:avLst/>
          </a:prstGeom>
          <a:noFill/>
          <a:ln w="0">
            <a:noFill/>
          </a:ln>
        </p:spPr>
        <p:txBody>
          <a:bodyPr lIns="0" tIns="0" rIns="0" bIns="0" anchor="ctr">
            <a:noAutofit/>
          </a:bodyPr>
          <a:lstStyle/>
          <a:p>
            <a:pPr>
              <a:defRPr sz="2025" b="0">
                <a:solidFill>
                  <a:srgbClr val="172E3B"/>
                </a:solidFill>
                <a:latin typeface="Aptos"/>
                <a:ea typeface="Aptos"/>
                <a:cs typeface="Aptos"/>
              </a:defRPr>
            </a:pPr>
            <a:r>
              <a:rPr sz="2025" b="0">
                <a:solidFill>
                  <a:srgbClr val="172E3B"/>
                </a:solidFill>
                <a:latin typeface="Aptos"/>
                <a:ea typeface="Aptos"/>
                <a:cs typeface="Aptos"/>
              </a:rPr>
              <a:t>Verify the reference, translation, verse range and readable line breaks.</a:t>
            </a:r>
          </a:p>
          <a:p>
            <a:pPr>
              <a:defRPr sz="2025" b="0">
                <a:solidFill>
                  <a:srgbClr val="172E3B"/>
                </a:solidFill>
                <a:latin typeface="Aptos"/>
                <a:ea typeface="Aptos"/>
                <a:cs typeface="Aptos"/>
              </a:defRPr>
            </a:pPr>
            <a:r>
              <a:rPr sz="2025" b="0">
                <a:solidFill>
                  <a:srgbClr val="172E3B"/>
                </a:solidFill>
                <a:latin typeface="Aptos"/>
                <a:ea typeface="Aptos"/>
                <a:cs typeface="Aptos"/>
              </a:rPr>
              <a:t>Quick Scripture displays immediately when you click a result slide.</a:t>
            </a:r>
          </a:p>
        </p:txBody>
      </p:sp>
      <p:sp>
        <p:nvSpPr>
          <p:cNvPr id="14" name="Rectangle 13">
            <a:extLst>
              <a:ext uri="{FF2B5EF4-FFF2-40B4-BE49-F238E27FC236}">
                <a16:creationId xmlns:a16="http://schemas.microsoft.com/office/drawing/2014/main" id="{47A2CF5D-C679-40B0-AC7B-1DD079003FE5}"/>
              </a:ext>
            </a:extLst>
          </p:cNvPr>
          <p:cNvSpPr>
            <a:spLocks noGrp="1"/>
          </p:cNvSpPr>
          <p:nvPr/>
        </p:nvSpPr>
        <p:spPr>
          <a:xfrm>
            <a:off x="609600" y="5734050"/>
            <a:ext cx="10953750" cy="361950"/>
          </a:xfrm>
          <a:prstGeom prst="rect">
            <a:avLst/>
          </a:prstGeom>
          <a:noFill/>
          <a:ln w="0">
            <a:noFill/>
          </a:ln>
        </p:spPr>
        <p:txBody>
          <a:bodyPr lIns="0" tIns="0" rIns="0" bIns="0" anchor="ctr">
            <a:noAutofit/>
          </a:bodyPr>
          <a:lstStyle/>
          <a:p>
            <a:pPr>
              <a:defRPr sz="1800" b="1">
                <a:solidFill>
                  <a:srgbClr val="B8542B"/>
                </a:solidFill>
                <a:latin typeface="Aptos"/>
                <a:ea typeface="Aptos"/>
                <a:cs typeface="Aptos"/>
              </a:defRPr>
            </a:pPr>
            <a:r>
              <a:rPr sz="1800" b="1">
                <a:solidFill>
                  <a:srgbClr val="B8542B"/>
                </a:solidFill>
                <a:latin typeface="Aptos"/>
                <a:ea typeface="Aptos"/>
                <a:cs typeface="Aptos"/>
              </a:rPr>
              <a:t>Rehearse on a test display before using live projection.</a:t>
            </a:r>
          </a:p>
        </p:txBody>
      </p:sp>
    </p:spTree>
    <p:extLst>
      <p:ext uri="{BB962C8B-B14F-4D97-AF65-F5344CB8AC3E}">
        <p14:creationId xmlns:p14="http://schemas.microsoft.com/office/powerpoint/2010/main" val="160053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B21026E-3825-4ED7-B4AA-F73045257F9D}"/>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7752A3"/>
                </a:solidFill>
                <a:latin typeface="Aptos"/>
                <a:ea typeface="Aptos"/>
                <a:cs typeface="Aptos"/>
              </a:defRPr>
            </a:pPr>
            <a:r>
              <a:rPr sz="1275" b="1">
                <a:solidFill>
                  <a:srgbClr val="7752A3"/>
                </a:solidFill>
                <a:latin typeface="Aptos"/>
                <a:ea typeface="Aptos"/>
                <a:cs typeface="Aptos"/>
              </a:rPr>
              <a:t>APP 4  /  COMMUNITY</a:t>
            </a:r>
          </a:p>
        </p:txBody>
      </p:sp>
      <p:sp>
        <p:nvSpPr>
          <p:cNvPr id="2" name="Rectangle 1">
            <a:extLst>
              <a:ext uri="{FF2B5EF4-FFF2-40B4-BE49-F238E27FC236}">
                <a16:creationId xmlns:a16="http://schemas.microsoft.com/office/drawing/2014/main" id="{24C6A4EC-5ED3-4AE5-A9A2-0FA4178A105A}"/>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Community: the people behind the plan</a:t>
            </a:r>
          </a:p>
        </p:txBody>
      </p:sp>
      <p:sp>
        <p:nvSpPr>
          <p:cNvPr id="3" name="Rectangle 2">
            <a:extLst>
              <a:ext uri="{FF2B5EF4-FFF2-40B4-BE49-F238E27FC236}">
                <a16:creationId xmlns:a16="http://schemas.microsoft.com/office/drawing/2014/main" id="{30BDB568-9877-46A5-9683-726C1424FD9E}"/>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A09461E7-414C-4C47-ADEF-432CFE27B92B}"/>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7752A3"/>
                </a:solidFill>
                <a:latin typeface="Aptos"/>
                <a:ea typeface="Aptos"/>
                <a:cs typeface="Aptos"/>
              </a:defRPr>
            </a:pPr>
            <a:r>
              <a:rPr sz="1350" b="1">
                <a:solidFill>
                  <a:srgbClr val="7752A3"/>
                </a:solidFill>
                <a:latin typeface="Aptos"/>
                <a:ea typeface="Aptos"/>
                <a:cs typeface="Aptos"/>
              </a:rPr>
              <a:t>12</a:t>
            </a:r>
          </a:p>
        </p:txBody>
      </p:sp>
      <p:sp>
        <p:nvSpPr>
          <p:cNvPr id="5" name="Rectangle 4">
            <a:extLst>
              <a:ext uri="{FF2B5EF4-FFF2-40B4-BE49-F238E27FC236}">
                <a16:creationId xmlns:a16="http://schemas.microsoft.com/office/drawing/2014/main" id="{A8D2B609-5D07-412C-9AB3-DB3823B9753A}"/>
              </a:ext>
            </a:extLst>
          </p:cNvPr>
          <p:cNvSpPr>
            <a:spLocks noGrp="1"/>
          </p:cNvSpPr>
          <p:nvPr/>
        </p:nvSpPr>
        <p:spPr>
          <a:xfrm>
            <a:off x="6096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6" name="Rectangle 5">
            <a:extLst>
              <a:ext uri="{FF2B5EF4-FFF2-40B4-BE49-F238E27FC236}">
                <a16:creationId xmlns:a16="http://schemas.microsoft.com/office/drawing/2014/main" id="{F07578E0-B4AE-4E0A-A6F0-4CF94A293F29}"/>
              </a:ext>
            </a:extLst>
          </p:cNvPr>
          <p:cNvSpPr>
            <a:spLocks noGrp="1"/>
          </p:cNvSpPr>
          <p:nvPr/>
        </p:nvSpPr>
        <p:spPr>
          <a:xfrm>
            <a:off x="609600" y="3028950"/>
            <a:ext cx="3200400" cy="419100"/>
          </a:xfrm>
          <a:prstGeom prst="rect">
            <a:avLst/>
          </a:prstGeom>
          <a:noFill/>
          <a:ln w="0">
            <a:noFill/>
          </a:ln>
        </p:spPr>
        <p:txBody>
          <a:bodyPr lIns="0" tIns="0" rIns="0" bIns="0" anchor="ctr">
            <a:noAutofit/>
          </a:bodyPr>
          <a:lstStyle/>
          <a:p>
            <a:pPr>
              <a:defRPr sz="2250" b="1">
                <a:solidFill>
                  <a:srgbClr val="7752A3"/>
                </a:solidFill>
                <a:latin typeface="Aptos"/>
                <a:ea typeface="Aptos"/>
                <a:cs typeface="Aptos"/>
              </a:defRPr>
            </a:pPr>
            <a:r>
              <a:rPr sz="2250" b="1">
                <a:solidFill>
                  <a:srgbClr val="7752A3"/>
                </a:solidFill>
                <a:latin typeface="Aptos"/>
                <a:ea typeface="Aptos"/>
                <a:cs typeface="Aptos"/>
              </a:rPr>
              <a:t>People</a:t>
            </a:r>
          </a:p>
        </p:txBody>
      </p:sp>
      <p:sp>
        <p:nvSpPr>
          <p:cNvPr id="7" name="Rectangle 6">
            <a:extLst>
              <a:ext uri="{FF2B5EF4-FFF2-40B4-BE49-F238E27FC236}">
                <a16:creationId xmlns:a16="http://schemas.microsoft.com/office/drawing/2014/main" id="{380E093E-8B9D-4435-8234-775357C1CD36}"/>
              </a:ext>
            </a:extLst>
          </p:cNvPr>
          <p:cNvSpPr>
            <a:spLocks noGrp="1"/>
          </p:cNvSpPr>
          <p:nvPr/>
        </p:nvSpPr>
        <p:spPr>
          <a:xfrm>
            <a:off x="609600" y="3571875"/>
            <a:ext cx="320040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Maintain useful contact information and households.</a:t>
            </a:r>
          </a:p>
        </p:txBody>
      </p:sp>
      <p:sp>
        <p:nvSpPr>
          <p:cNvPr id="8" name="Rectangle 7">
            <a:extLst>
              <a:ext uri="{FF2B5EF4-FFF2-40B4-BE49-F238E27FC236}">
                <a16:creationId xmlns:a16="http://schemas.microsoft.com/office/drawing/2014/main" id="{623600F3-5BE5-48A4-8E12-79F76227CDAC}"/>
              </a:ext>
            </a:extLst>
          </p:cNvPr>
          <p:cNvSpPr>
            <a:spLocks noGrp="1"/>
          </p:cNvSpPr>
          <p:nvPr/>
        </p:nvSpPr>
        <p:spPr>
          <a:xfrm>
            <a:off x="42672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9" name="Rectangle 8">
            <a:extLst>
              <a:ext uri="{FF2B5EF4-FFF2-40B4-BE49-F238E27FC236}">
                <a16:creationId xmlns:a16="http://schemas.microsoft.com/office/drawing/2014/main" id="{1A290569-2149-48CC-81AA-0A22AF051798}"/>
              </a:ext>
            </a:extLst>
          </p:cNvPr>
          <p:cNvSpPr>
            <a:spLocks noGrp="1"/>
          </p:cNvSpPr>
          <p:nvPr/>
        </p:nvSpPr>
        <p:spPr>
          <a:xfrm>
            <a:off x="4267200" y="3028950"/>
            <a:ext cx="3200400" cy="419100"/>
          </a:xfrm>
          <a:prstGeom prst="rect">
            <a:avLst/>
          </a:prstGeom>
          <a:noFill/>
          <a:ln w="0">
            <a:noFill/>
          </a:ln>
        </p:spPr>
        <p:txBody>
          <a:bodyPr lIns="0" tIns="0" rIns="0" bIns="0" anchor="ctr">
            <a:noAutofit/>
          </a:bodyPr>
          <a:lstStyle/>
          <a:p>
            <a:pPr>
              <a:defRPr sz="2250" b="1">
                <a:solidFill>
                  <a:srgbClr val="7752A3"/>
                </a:solidFill>
                <a:latin typeface="Aptos"/>
                <a:ea typeface="Aptos"/>
                <a:cs typeface="Aptos"/>
              </a:defRPr>
            </a:pPr>
            <a:r>
              <a:rPr sz="2250" b="1">
                <a:solidFill>
                  <a:srgbClr val="7752A3"/>
                </a:solidFill>
                <a:latin typeface="Aptos"/>
                <a:ea typeface="Aptos"/>
                <a:cs typeface="Aptos"/>
              </a:rPr>
              <a:t>Communication</a:t>
            </a:r>
          </a:p>
        </p:txBody>
      </p:sp>
      <p:sp>
        <p:nvSpPr>
          <p:cNvPr id="10" name="Rectangle 9">
            <a:extLst>
              <a:ext uri="{FF2B5EF4-FFF2-40B4-BE49-F238E27FC236}">
                <a16:creationId xmlns:a16="http://schemas.microsoft.com/office/drawing/2014/main" id="{D0676849-E6DE-4BD5-A1F3-707D82FA202E}"/>
              </a:ext>
            </a:extLst>
          </p:cNvPr>
          <p:cNvSpPr>
            <a:spLocks noGrp="1"/>
          </p:cNvSpPr>
          <p:nvPr/>
        </p:nvSpPr>
        <p:spPr>
          <a:xfrm>
            <a:off x="4267200" y="3571875"/>
            <a:ext cx="320040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Use fields and filters to choose recipients for church updates.</a:t>
            </a:r>
          </a:p>
        </p:txBody>
      </p:sp>
      <p:sp>
        <p:nvSpPr>
          <p:cNvPr id="11" name="Rectangle 10">
            <a:extLst>
              <a:ext uri="{FF2B5EF4-FFF2-40B4-BE49-F238E27FC236}">
                <a16:creationId xmlns:a16="http://schemas.microsoft.com/office/drawing/2014/main" id="{A773990C-74B2-43F4-9307-D0370469D20E}"/>
              </a:ext>
            </a:extLst>
          </p:cNvPr>
          <p:cNvSpPr>
            <a:spLocks noGrp="1"/>
          </p:cNvSpPr>
          <p:nvPr/>
        </p:nvSpPr>
        <p:spPr>
          <a:xfrm>
            <a:off x="79248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12" name="Rectangle 11">
            <a:extLst>
              <a:ext uri="{FF2B5EF4-FFF2-40B4-BE49-F238E27FC236}">
                <a16:creationId xmlns:a16="http://schemas.microsoft.com/office/drawing/2014/main" id="{17A51256-9BAD-4365-A86A-098D958C06D8}"/>
              </a:ext>
            </a:extLst>
          </p:cNvPr>
          <p:cNvSpPr>
            <a:spLocks noGrp="1"/>
          </p:cNvSpPr>
          <p:nvPr/>
        </p:nvSpPr>
        <p:spPr>
          <a:xfrm>
            <a:off x="7924800" y="3028950"/>
            <a:ext cx="3200400" cy="419100"/>
          </a:xfrm>
          <a:prstGeom prst="rect">
            <a:avLst/>
          </a:prstGeom>
          <a:noFill/>
          <a:ln w="0">
            <a:noFill/>
          </a:ln>
        </p:spPr>
        <p:txBody>
          <a:bodyPr lIns="0" tIns="0" rIns="0" bIns="0" anchor="ctr">
            <a:noAutofit/>
          </a:bodyPr>
          <a:lstStyle/>
          <a:p>
            <a:pPr>
              <a:defRPr sz="2250" b="1">
                <a:solidFill>
                  <a:srgbClr val="7752A3"/>
                </a:solidFill>
                <a:latin typeface="Aptos"/>
                <a:ea typeface="Aptos"/>
                <a:cs typeface="Aptos"/>
              </a:defRPr>
            </a:pPr>
            <a:r>
              <a:rPr sz="2250" b="1">
                <a:solidFill>
                  <a:srgbClr val="7752A3"/>
                </a:solidFill>
                <a:latin typeface="Aptos"/>
                <a:ea typeface="Aptos"/>
                <a:cs typeface="Aptos"/>
              </a:rPr>
              <a:t>App access</a:t>
            </a:r>
          </a:p>
        </p:txBody>
      </p:sp>
      <p:sp>
        <p:nvSpPr>
          <p:cNvPr id="13" name="Rectangle 12">
            <a:extLst>
              <a:ext uri="{FF2B5EF4-FFF2-40B4-BE49-F238E27FC236}">
                <a16:creationId xmlns:a16="http://schemas.microsoft.com/office/drawing/2014/main" id="{78D1B900-68FB-4707-9774-9AAD35991AB9}"/>
              </a:ext>
            </a:extLst>
          </p:cNvPr>
          <p:cNvSpPr>
            <a:spLocks noGrp="1"/>
          </p:cNvSpPr>
          <p:nvPr/>
        </p:nvSpPr>
        <p:spPr>
          <a:xfrm>
            <a:off x="7924800" y="3571875"/>
            <a:ext cx="320040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An administrator manages linked users’ permissions.</a:t>
            </a:r>
          </a:p>
        </p:txBody>
      </p:sp>
      <p:sp>
        <p:nvSpPr>
          <p:cNvPr id="14" name="Rectangle 13">
            <a:extLst>
              <a:ext uri="{FF2B5EF4-FFF2-40B4-BE49-F238E27FC236}">
                <a16:creationId xmlns:a16="http://schemas.microsoft.com/office/drawing/2014/main" id="{E842E4FF-7365-4FDE-A051-52F1A915DCB6}"/>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“by love serve one another.”  Galatians 5:13 (KJV)</a:t>
            </a:r>
          </a:p>
        </p:txBody>
      </p:sp>
      <p:sp>
        <p:nvSpPr>
          <p:cNvPr id="15" name="Rectangle 14">
            <a:extLst>
              <a:ext uri="{FF2B5EF4-FFF2-40B4-BE49-F238E27FC236}">
                <a16:creationId xmlns:a16="http://schemas.microsoft.com/office/drawing/2014/main" id="{A52B4470-9458-402A-AFF4-FC970BEC84DC}"/>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Care for people thoughtfully and use their information respectfully.</a:t>
            </a:r>
          </a:p>
        </p:txBody>
      </p:sp>
    </p:spTree>
    <p:extLst>
      <p:ext uri="{BB962C8B-B14F-4D97-AF65-F5344CB8AC3E}">
        <p14:creationId xmlns:p14="http://schemas.microsoft.com/office/powerpoint/2010/main" val="1116096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17025CA-042A-41A9-AE63-E94E7E10327A}"/>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7752A3"/>
                </a:solidFill>
                <a:latin typeface="Aptos"/>
                <a:ea typeface="Aptos"/>
                <a:cs typeface="Aptos"/>
              </a:defRPr>
            </a:pPr>
            <a:r>
              <a:rPr sz="1275" b="1">
                <a:solidFill>
                  <a:srgbClr val="7752A3"/>
                </a:solidFill>
                <a:latin typeface="Aptos"/>
                <a:ea typeface="Aptos"/>
                <a:cs typeface="Aptos"/>
              </a:rPr>
              <a:t>COMMUNITY + PLANNING</a:t>
            </a:r>
          </a:p>
        </p:txBody>
      </p:sp>
      <p:sp>
        <p:nvSpPr>
          <p:cNvPr id="2" name="Rectangle 1">
            <a:extLst>
              <a:ext uri="{FF2B5EF4-FFF2-40B4-BE49-F238E27FC236}">
                <a16:creationId xmlns:a16="http://schemas.microsoft.com/office/drawing/2014/main" id="{2CE439C8-9190-491E-955A-27CA6D171316}"/>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Scenario: a new volunteer joins</a:t>
            </a:r>
          </a:p>
        </p:txBody>
      </p:sp>
      <p:sp>
        <p:nvSpPr>
          <p:cNvPr id="3" name="Rectangle 2">
            <a:extLst>
              <a:ext uri="{FF2B5EF4-FFF2-40B4-BE49-F238E27FC236}">
                <a16:creationId xmlns:a16="http://schemas.microsoft.com/office/drawing/2014/main" id="{2F7DD002-1730-496D-821D-5A77A423C118}"/>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22E0B35A-2752-47B2-BA52-451F5FA7EDD1}"/>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7752A3"/>
                </a:solidFill>
                <a:latin typeface="Aptos"/>
                <a:ea typeface="Aptos"/>
                <a:cs typeface="Aptos"/>
              </a:defRPr>
            </a:pPr>
            <a:r>
              <a:rPr sz="1350" b="1">
                <a:solidFill>
                  <a:srgbClr val="7752A3"/>
                </a:solidFill>
                <a:latin typeface="Aptos"/>
                <a:ea typeface="Aptos"/>
                <a:cs typeface="Aptos"/>
              </a:rPr>
              <a:t>13</a:t>
            </a:r>
          </a:p>
        </p:txBody>
      </p:sp>
      <p:sp>
        <p:nvSpPr>
          <p:cNvPr id="5" name="Rectangle 4">
            <a:extLst>
              <a:ext uri="{FF2B5EF4-FFF2-40B4-BE49-F238E27FC236}">
                <a16:creationId xmlns:a16="http://schemas.microsoft.com/office/drawing/2014/main" id="{35F5E51E-79E8-46C1-9FEF-0B682E20CB72}"/>
              </a:ext>
            </a:extLst>
          </p:cNvPr>
          <p:cNvSpPr>
            <a:spLocks noGrp="1"/>
          </p:cNvSpPr>
          <p:nvPr/>
        </p:nvSpPr>
        <p:spPr>
          <a:xfrm>
            <a:off x="609600" y="1781175"/>
            <a:ext cx="10763250" cy="581025"/>
          </a:xfrm>
          <a:prstGeom prst="rect">
            <a:avLst/>
          </a:prstGeom>
          <a:noFill/>
          <a:ln w="0">
            <a:noFill/>
          </a:ln>
        </p:spPr>
        <p:txBody>
          <a:bodyPr lIns="0" tIns="0" rIns="0" bIns="0" anchor="ctr">
            <a:noAutofit/>
          </a:bodyPr>
          <a:lstStyle/>
          <a:p>
            <a:pPr>
              <a:defRPr sz="2250" b="0">
                <a:solidFill>
                  <a:srgbClr val="172E3B"/>
                </a:solidFill>
                <a:latin typeface="Aptos"/>
                <a:ea typeface="Aptos"/>
                <a:cs typeface="Aptos"/>
              </a:defRPr>
            </a:pPr>
            <a:r>
              <a:rPr sz="2250" b="0">
                <a:solidFill>
                  <a:srgbClr val="172E3B"/>
                </a:solidFill>
                <a:latin typeface="Aptos"/>
                <a:ea typeface="Aptos"/>
                <a:cs typeface="Aptos"/>
              </a:rPr>
              <a:t>Jordan wants to help with slides. Where does the process begin?</a:t>
            </a:r>
          </a:p>
        </p:txBody>
      </p:sp>
      <p:sp>
        <p:nvSpPr>
          <p:cNvPr id="6" name="Rectangle: Rounded Corners 5">
            <a:extLst>
              <a:ext uri="{FF2B5EF4-FFF2-40B4-BE49-F238E27FC236}">
                <a16:creationId xmlns:a16="http://schemas.microsoft.com/office/drawing/2014/main" id="{08A9BA0C-D1AB-452E-8F27-421F922374BE}"/>
              </a:ext>
            </a:extLst>
          </p:cNvPr>
          <p:cNvSpPr>
            <a:spLocks noGrp="1"/>
          </p:cNvSpPr>
          <p:nvPr/>
        </p:nvSpPr>
        <p:spPr>
          <a:xfrm>
            <a:off x="609600" y="2762250"/>
            <a:ext cx="2486025" cy="1047750"/>
          </a:xfrm>
          <a:prstGeom prst="roundRect">
            <a:avLst>
              <a:gd name="adj" fmla="val 7273"/>
            </a:avLst>
          </a:prstGeom>
          <a:solidFill>
            <a:srgbClr val="7752A3"/>
          </a:solidFill>
          <a:ln w="9525">
            <a:solidFill>
              <a:srgbClr val="7752A3"/>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Admin confirms</a:t>
            </a:r>
          </a:p>
          <a:p>
            <a:pPr algn="ctr">
              <a:defRPr sz="1950" b="1">
                <a:solidFill>
                  <a:srgbClr val="FFFFFF"/>
                </a:solidFill>
                <a:latin typeface="Aptos"/>
                <a:ea typeface="Aptos"/>
                <a:cs typeface="Aptos"/>
              </a:defRPr>
            </a:pPr>
            <a:r>
              <a:rPr sz="1950" b="1">
                <a:solidFill>
                  <a:srgbClr val="FFFFFF"/>
                </a:solidFill>
                <a:latin typeface="Aptos"/>
                <a:ea typeface="Aptos"/>
                <a:cs typeface="Aptos"/>
              </a:rPr>
              <a:t>contact details</a:t>
            </a:r>
          </a:p>
        </p:txBody>
      </p:sp>
      <p:sp>
        <p:nvSpPr>
          <p:cNvPr id="7" name="Rectangle: Rounded Corners 6">
            <a:extLst>
              <a:ext uri="{FF2B5EF4-FFF2-40B4-BE49-F238E27FC236}">
                <a16:creationId xmlns:a16="http://schemas.microsoft.com/office/drawing/2014/main" id="{6DD068A4-1A2B-45A0-8FBC-F15CAF0B6DAB}"/>
              </a:ext>
            </a:extLst>
          </p:cNvPr>
          <p:cNvSpPr>
            <a:spLocks noGrp="1"/>
          </p:cNvSpPr>
          <p:nvPr/>
        </p:nvSpPr>
        <p:spPr>
          <a:xfrm>
            <a:off x="3438525" y="27622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Admin invites</a:t>
            </a:r>
          </a:p>
          <a:p>
            <a:pPr algn="ctr">
              <a:defRPr sz="1950" b="1">
                <a:solidFill>
                  <a:srgbClr val="FFFFFF"/>
                </a:solidFill>
                <a:latin typeface="Aptos"/>
                <a:ea typeface="Aptos"/>
                <a:cs typeface="Aptos"/>
              </a:defRPr>
            </a:pPr>
            <a:r>
              <a:rPr sz="1950" b="1">
                <a:solidFill>
                  <a:srgbClr val="FFFFFF"/>
                </a:solidFill>
                <a:latin typeface="Aptos"/>
                <a:ea typeface="Aptos"/>
                <a:cs typeface="Aptos"/>
              </a:rPr>
              <a:t>through Planning</a:t>
            </a:r>
          </a:p>
        </p:txBody>
      </p:sp>
      <p:cxnSp>
        <p:nvCxnSpPr>
          <p:cNvPr id="21" name="Straight Arrow Connector 20"/>
          <p:cNvCxnSpPr>
            <a:stCxn id="6" idx="3"/>
            <a:endCxn id="7" idx="1"/>
          </p:cNvCxnSpPr>
          <p:nvPr/>
        </p:nvCxnSpPr>
        <p:spPr>
          <a:xfrm>
            <a:off x="3095625" y="3286125"/>
            <a:ext cx="342900" cy="0"/>
          </a:xfrm>
          <a:prstGeom prst="straightConnector1">
            <a:avLst/>
          </a:prstGeom>
          <a:ln w="28575">
            <a:solidFill>
              <a:srgbClr val="516571"/>
            </a:solidFill>
            <a:tailEnd type="arrow" w="med" len="med"/>
          </a:ln>
        </p:spPr>
      </p:cxnSp>
      <p:sp>
        <p:nvSpPr>
          <p:cNvPr id="9" name="Rectangle: Rounded Corners 8">
            <a:extLst>
              <a:ext uri="{FF2B5EF4-FFF2-40B4-BE49-F238E27FC236}">
                <a16:creationId xmlns:a16="http://schemas.microsoft.com/office/drawing/2014/main" id="{F568CFA6-1419-41C6-B776-CAF9B30A781C}"/>
              </a:ext>
            </a:extLst>
          </p:cNvPr>
          <p:cNvSpPr>
            <a:spLocks noGrp="1"/>
          </p:cNvSpPr>
          <p:nvPr/>
        </p:nvSpPr>
        <p:spPr>
          <a:xfrm>
            <a:off x="6267450" y="2762250"/>
            <a:ext cx="2486025" cy="1047750"/>
          </a:xfrm>
          <a:prstGeom prst="roundRect">
            <a:avLst>
              <a:gd name="adj" fmla="val 7273"/>
            </a:avLst>
          </a:prstGeom>
          <a:solidFill>
            <a:srgbClr val="7752A3"/>
          </a:solidFill>
          <a:ln w="9525">
            <a:solidFill>
              <a:srgbClr val="7752A3"/>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Jordan signs in</a:t>
            </a:r>
          </a:p>
          <a:p>
            <a:pPr algn="ctr">
              <a:defRPr sz="1950" b="1">
                <a:solidFill>
                  <a:srgbClr val="FFFFFF"/>
                </a:solidFill>
                <a:latin typeface="Aptos"/>
                <a:ea typeface="Aptos"/>
                <a:cs typeface="Aptos"/>
              </a:defRPr>
            </a:pPr>
            <a:r>
              <a:rPr sz="1950" b="1">
                <a:solidFill>
                  <a:srgbClr val="FFFFFF"/>
                </a:solidFill>
                <a:latin typeface="Aptos"/>
                <a:ea typeface="Aptos"/>
                <a:cs typeface="Aptos"/>
              </a:rPr>
              <a:t>with needed access</a:t>
            </a:r>
          </a:p>
        </p:txBody>
      </p:sp>
      <p:cxnSp>
        <p:nvCxnSpPr>
          <p:cNvPr id="23" name="Straight Arrow Connector 22"/>
          <p:cNvCxnSpPr>
            <a:stCxn id="7" idx="3"/>
            <a:endCxn id="9" idx="1"/>
          </p:cNvCxnSpPr>
          <p:nvPr/>
        </p:nvCxnSpPr>
        <p:spPr>
          <a:xfrm>
            <a:off x="5924550" y="3286125"/>
            <a:ext cx="342900" cy="0"/>
          </a:xfrm>
          <a:prstGeom prst="straightConnector1">
            <a:avLst/>
          </a:prstGeom>
          <a:ln w="28575">
            <a:solidFill>
              <a:srgbClr val="516571"/>
            </a:solidFill>
            <a:tailEnd type="arrow" w="med" len="med"/>
          </a:ln>
        </p:spPr>
      </p:cxnSp>
      <p:sp>
        <p:nvSpPr>
          <p:cNvPr id="11" name="Rectangle: Rounded Corners 10">
            <a:extLst>
              <a:ext uri="{FF2B5EF4-FFF2-40B4-BE49-F238E27FC236}">
                <a16:creationId xmlns:a16="http://schemas.microsoft.com/office/drawing/2014/main" id="{45097DC9-D908-4C92-863C-9DB7AE8ED965}"/>
              </a:ext>
            </a:extLst>
          </p:cNvPr>
          <p:cNvSpPr>
            <a:spLocks noGrp="1"/>
          </p:cNvSpPr>
          <p:nvPr/>
        </p:nvSpPr>
        <p:spPr>
          <a:xfrm>
            <a:off x="9096375" y="27622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Leader schedules</a:t>
            </a:r>
          </a:p>
          <a:p>
            <a:pPr algn="ctr">
              <a:defRPr sz="1950" b="1">
                <a:solidFill>
                  <a:srgbClr val="FFFFFF"/>
                </a:solidFill>
                <a:latin typeface="Aptos"/>
                <a:ea typeface="Aptos"/>
                <a:cs typeface="Aptos"/>
              </a:defRPr>
            </a:pPr>
            <a:r>
              <a:rPr sz="1950" b="1">
                <a:solidFill>
                  <a:srgbClr val="FFFFFF"/>
                </a:solidFill>
                <a:latin typeface="Aptos"/>
                <a:ea typeface="Aptos"/>
                <a:cs typeface="Aptos"/>
              </a:rPr>
              <a:t>a practice Sunday</a:t>
            </a:r>
          </a:p>
        </p:txBody>
      </p:sp>
      <p:cxnSp>
        <p:nvCxnSpPr>
          <p:cNvPr id="25" name="Straight Arrow Connector 24"/>
          <p:cNvCxnSpPr>
            <a:stCxn id="9" idx="3"/>
            <a:endCxn id="11" idx="1"/>
          </p:cNvCxnSpPr>
          <p:nvPr/>
        </p:nvCxnSpPr>
        <p:spPr>
          <a:xfrm>
            <a:off x="8753475" y="3286125"/>
            <a:ext cx="342900" cy="0"/>
          </a:xfrm>
          <a:prstGeom prst="straightConnector1">
            <a:avLst/>
          </a:prstGeom>
          <a:ln w="28575">
            <a:solidFill>
              <a:srgbClr val="516571"/>
            </a:solidFill>
            <a:tailEnd type="arrow" w="med" len="med"/>
          </a:ln>
        </p:spPr>
      </p:cxnSp>
      <p:sp>
        <p:nvSpPr>
          <p:cNvPr id="13" name="Rectangle 12">
            <a:extLst>
              <a:ext uri="{FF2B5EF4-FFF2-40B4-BE49-F238E27FC236}">
                <a16:creationId xmlns:a16="http://schemas.microsoft.com/office/drawing/2014/main" id="{BC89E794-C5C4-4BA3-8E0B-099D1675CA78}"/>
              </a:ext>
            </a:extLst>
          </p:cNvPr>
          <p:cNvSpPr>
            <a:spLocks noGrp="1"/>
          </p:cNvSpPr>
          <p:nvPr/>
        </p:nvSpPr>
        <p:spPr>
          <a:xfrm>
            <a:off x="609600" y="4276725"/>
            <a:ext cx="10906125" cy="971550"/>
          </a:xfrm>
          <a:prstGeom prst="rect">
            <a:avLst/>
          </a:prstGeom>
          <a:noFill/>
          <a:ln w="0">
            <a:noFill/>
          </a:ln>
        </p:spPr>
        <p:txBody>
          <a:bodyPr lIns="0" tIns="0" rIns="0" bIns="0" anchor="ctr">
            <a:noAutofit/>
          </a:bodyPr>
          <a:lstStyle/>
          <a:p>
            <a:pPr>
              <a:defRPr sz="2175" b="0">
                <a:solidFill>
                  <a:srgbClr val="172E3B"/>
                </a:solidFill>
                <a:latin typeface="Aptos"/>
                <a:ea typeface="Aptos"/>
                <a:cs typeface="Aptos"/>
              </a:defRPr>
            </a:pPr>
            <a:r>
              <a:rPr sz="2175" b="0">
                <a:solidFill>
                  <a:srgbClr val="172E3B"/>
                </a:solidFill>
                <a:latin typeface="Aptos"/>
                <a:ea typeface="Aptos"/>
                <a:cs typeface="Aptos"/>
              </a:rPr>
              <a:t>A Community contact record alone does not provide an app login.</a:t>
            </a:r>
          </a:p>
          <a:p>
            <a:pPr>
              <a:defRPr sz="2175" b="0">
                <a:solidFill>
                  <a:srgbClr val="172E3B"/>
                </a:solidFill>
                <a:latin typeface="Aptos"/>
                <a:ea typeface="Aptos"/>
                <a:cs typeface="Aptos"/>
              </a:defRPr>
            </a:pPr>
            <a:r>
              <a:rPr sz="2175" b="0">
                <a:solidFill>
                  <a:srgbClr val="172E3B"/>
                </a:solidFill>
                <a:latin typeface="Aptos"/>
                <a:ea typeface="Aptos"/>
                <a:cs typeface="Aptos"/>
              </a:rPr>
              <a:t>Pair the new volunteer with an experienced operator for rehearsal.</a:t>
            </a:r>
          </a:p>
        </p:txBody>
      </p:sp>
    </p:spTree>
    <p:extLst>
      <p:ext uri="{BB962C8B-B14F-4D97-AF65-F5344CB8AC3E}">
        <p14:creationId xmlns:p14="http://schemas.microsoft.com/office/powerpoint/2010/main" val="193209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AC018BB-550F-47C4-AA1C-0EEAA194ED5C}"/>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PLANNING DECISION FLOW</a:t>
            </a:r>
          </a:p>
        </p:txBody>
      </p:sp>
      <p:sp>
        <p:nvSpPr>
          <p:cNvPr id="2" name="Rectangle 1">
            <a:extLst>
              <a:ext uri="{FF2B5EF4-FFF2-40B4-BE49-F238E27FC236}">
                <a16:creationId xmlns:a16="http://schemas.microsoft.com/office/drawing/2014/main" id="{172E33BE-11CD-4071-9AED-6383BFB998EC}"/>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Scenario: the drummer declines</a:t>
            </a:r>
          </a:p>
        </p:txBody>
      </p:sp>
      <p:sp>
        <p:nvSpPr>
          <p:cNvPr id="3" name="Rectangle 2">
            <a:extLst>
              <a:ext uri="{FF2B5EF4-FFF2-40B4-BE49-F238E27FC236}">
                <a16:creationId xmlns:a16="http://schemas.microsoft.com/office/drawing/2014/main" id="{06FA66A4-7BCD-42CD-8637-5EEB6DBB18D3}"/>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0305E701-7CDC-4E42-A941-67CFA086F9E5}"/>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14</a:t>
            </a:r>
          </a:p>
        </p:txBody>
      </p:sp>
      <p:sp>
        <p:nvSpPr>
          <p:cNvPr id="5" name="Rectangle: Rounded Corners 4">
            <a:extLst>
              <a:ext uri="{FF2B5EF4-FFF2-40B4-BE49-F238E27FC236}">
                <a16:creationId xmlns:a16="http://schemas.microsoft.com/office/drawing/2014/main" id="{3E30119F-671D-4B48-85B8-97B91416B1C1}"/>
              </a:ext>
            </a:extLst>
          </p:cNvPr>
          <p:cNvSpPr>
            <a:spLocks noGrp="1"/>
          </p:cNvSpPr>
          <p:nvPr/>
        </p:nvSpPr>
        <p:spPr>
          <a:xfrm>
            <a:off x="619125" y="2447925"/>
            <a:ext cx="2238375" cy="1000125"/>
          </a:xfrm>
          <a:prstGeom prst="roundRect">
            <a:avLst>
              <a:gd name="adj" fmla="val 7619"/>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Invitation sent</a:t>
            </a:r>
          </a:p>
        </p:txBody>
      </p:sp>
      <p:sp>
        <p:nvSpPr>
          <p:cNvPr id="6" name="Rectangle: Rounded Corners 5">
            <a:extLst>
              <a:ext uri="{FF2B5EF4-FFF2-40B4-BE49-F238E27FC236}">
                <a16:creationId xmlns:a16="http://schemas.microsoft.com/office/drawing/2014/main" id="{EEE96B28-0F51-481B-BA10-BCB8D2A15077}"/>
              </a:ext>
            </a:extLst>
          </p:cNvPr>
          <p:cNvSpPr>
            <a:spLocks noGrp="1"/>
          </p:cNvSpPr>
          <p:nvPr/>
        </p:nvSpPr>
        <p:spPr>
          <a:xfrm>
            <a:off x="3429000" y="2447925"/>
            <a:ext cx="2238375" cy="1000125"/>
          </a:xfrm>
          <a:prstGeom prst="roundRect">
            <a:avLst>
              <a:gd name="adj" fmla="val 7619"/>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Response?</a:t>
            </a:r>
          </a:p>
        </p:txBody>
      </p:sp>
      <p:sp>
        <p:nvSpPr>
          <p:cNvPr id="7" name="Rectangle: Rounded Corners 6">
            <a:extLst>
              <a:ext uri="{FF2B5EF4-FFF2-40B4-BE49-F238E27FC236}">
                <a16:creationId xmlns:a16="http://schemas.microsoft.com/office/drawing/2014/main" id="{6A639EAC-4CFB-4240-BC98-6AC8BBBD2A84}"/>
              </a:ext>
            </a:extLst>
          </p:cNvPr>
          <p:cNvSpPr>
            <a:spLocks noGrp="1"/>
          </p:cNvSpPr>
          <p:nvPr/>
        </p:nvSpPr>
        <p:spPr>
          <a:xfrm>
            <a:off x="7105650" y="1771650"/>
            <a:ext cx="4095750" cy="857250"/>
          </a:xfrm>
          <a:prstGeom prst="roundRect">
            <a:avLst>
              <a:gd name="adj" fmla="val 8889"/>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Accepted</a:t>
            </a:r>
          </a:p>
          <a:p>
            <a:pPr algn="ctr">
              <a:defRPr sz="1950" b="1">
                <a:solidFill>
                  <a:srgbClr val="FFFFFF"/>
                </a:solidFill>
                <a:latin typeface="Aptos"/>
                <a:ea typeface="Aptos"/>
                <a:cs typeface="Aptos"/>
              </a:defRPr>
            </a:pPr>
            <a:r>
              <a:rPr sz="1950" b="1">
                <a:solidFill>
                  <a:srgbClr val="FFFFFF"/>
                </a:solidFill>
                <a:latin typeface="Aptos"/>
                <a:ea typeface="Aptos"/>
                <a:cs typeface="Aptos"/>
              </a:rPr>
              <a:t>Confirm team</a:t>
            </a:r>
          </a:p>
        </p:txBody>
      </p:sp>
      <p:sp>
        <p:nvSpPr>
          <p:cNvPr id="8" name="Rectangle: Rounded Corners 7">
            <a:extLst>
              <a:ext uri="{FF2B5EF4-FFF2-40B4-BE49-F238E27FC236}">
                <a16:creationId xmlns:a16="http://schemas.microsoft.com/office/drawing/2014/main" id="{7CF3E633-F45D-46CA-B873-D8C202EECD12}"/>
              </a:ext>
            </a:extLst>
          </p:cNvPr>
          <p:cNvSpPr>
            <a:spLocks noGrp="1"/>
          </p:cNvSpPr>
          <p:nvPr/>
        </p:nvSpPr>
        <p:spPr>
          <a:xfrm>
            <a:off x="7105650" y="3648075"/>
            <a:ext cx="4095750" cy="857250"/>
          </a:xfrm>
          <a:prstGeom prst="roundRect">
            <a:avLst>
              <a:gd name="adj" fmla="val 8889"/>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Declined or pending</a:t>
            </a:r>
          </a:p>
          <a:p>
            <a:pPr algn="ctr">
              <a:defRPr sz="1950" b="1">
                <a:solidFill>
                  <a:srgbClr val="FFFFFF"/>
                </a:solidFill>
                <a:latin typeface="Aptos"/>
                <a:ea typeface="Aptos"/>
                <a:cs typeface="Aptos"/>
              </a:defRPr>
            </a:pPr>
            <a:r>
              <a:rPr sz="1950" b="1">
                <a:solidFill>
                  <a:srgbClr val="FFFFFF"/>
                </a:solidFill>
                <a:latin typeface="Aptos"/>
                <a:ea typeface="Aptos"/>
                <a:cs typeface="Aptos"/>
              </a:rPr>
              <a:t>Leader follows up</a:t>
            </a:r>
          </a:p>
        </p:txBody>
      </p:sp>
      <p:cxnSp>
        <p:nvCxnSpPr>
          <p:cNvPr id="24" name="Straight Arrow Connector 23"/>
          <p:cNvCxnSpPr>
            <a:stCxn id="5" idx="3"/>
            <a:endCxn id="6" idx="1"/>
          </p:cNvCxnSpPr>
          <p:nvPr/>
        </p:nvCxnSpPr>
        <p:spPr>
          <a:xfrm>
            <a:off x="2857500" y="2947988"/>
            <a:ext cx="571500" cy="0"/>
          </a:xfrm>
          <a:prstGeom prst="straightConnector1">
            <a:avLst/>
          </a:prstGeom>
          <a:ln w="28575">
            <a:solidFill>
              <a:srgbClr val="516571"/>
            </a:solidFill>
            <a:tailEnd type="arrow" w="med" len="med"/>
          </a:ln>
        </p:spPr>
      </p:cxnSp>
      <p:cxnSp>
        <p:nvCxnSpPr>
          <p:cNvPr id="25" name="Straight Arrow Connector 24"/>
          <p:cNvCxnSpPr>
            <a:stCxn id="6" idx="3"/>
            <a:endCxn id="7" idx="1"/>
          </p:cNvCxnSpPr>
          <p:nvPr/>
        </p:nvCxnSpPr>
        <p:spPr>
          <a:xfrm flipV="1">
            <a:off x="5667375" y="2200275"/>
            <a:ext cx="1438275" cy="747713"/>
          </a:xfrm>
          <a:prstGeom prst="straightConnector1">
            <a:avLst/>
          </a:prstGeom>
          <a:ln w="28575">
            <a:solidFill>
              <a:srgbClr val="516571"/>
            </a:solidFill>
            <a:tailEnd type="arrow" w="med" len="med"/>
          </a:ln>
        </p:spPr>
      </p:cxnSp>
      <p:cxnSp>
        <p:nvCxnSpPr>
          <p:cNvPr id="26" name="Straight Arrow Connector 25"/>
          <p:cNvCxnSpPr>
            <a:stCxn id="6" idx="3"/>
            <a:endCxn id="8" idx="1"/>
          </p:cNvCxnSpPr>
          <p:nvPr/>
        </p:nvCxnSpPr>
        <p:spPr>
          <a:xfrm>
            <a:off x="5667375" y="2947988"/>
            <a:ext cx="1438275" cy="1128713"/>
          </a:xfrm>
          <a:prstGeom prst="straightConnector1">
            <a:avLst/>
          </a:prstGeom>
          <a:ln w="28575">
            <a:solidFill>
              <a:srgbClr val="516571"/>
            </a:solidFill>
            <a:tailEnd type="arrow" w="med" len="med"/>
          </a:ln>
        </p:spPr>
      </p:cxnSp>
      <p:sp>
        <p:nvSpPr>
          <p:cNvPr id="12" name="Rectangle 11">
            <a:extLst>
              <a:ext uri="{FF2B5EF4-FFF2-40B4-BE49-F238E27FC236}">
                <a16:creationId xmlns:a16="http://schemas.microsoft.com/office/drawing/2014/main" id="{A8DD9AC4-48F6-4D51-91DA-A5057EE19084}"/>
              </a:ext>
            </a:extLst>
          </p:cNvPr>
          <p:cNvSpPr>
            <a:spLocks noGrp="1"/>
          </p:cNvSpPr>
          <p:nvPr/>
        </p:nvSpPr>
        <p:spPr>
          <a:xfrm>
            <a:off x="6124575" y="1962150"/>
            <a:ext cx="819150" cy="3810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Yes</a:t>
            </a:r>
          </a:p>
        </p:txBody>
      </p:sp>
      <p:sp>
        <p:nvSpPr>
          <p:cNvPr id="13" name="Rectangle 12">
            <a:extLst>
              <a:ext uri="{FF2B5EF4-FFF2-40B4-BE49-F238E27FC236}">
                <a16:creationId xmlns:a16="http://schemas.microsoft.com/office/drawing/2014/main" id="{3E464E10-1B92-41D8-BED9-8F2ED0A19582}"/>
              </a:ext>
            </a:extLst>
          </p:cNvPr>
          <p:cNvSpPr>
            <a:spLocks noGrp="1"/>
          </p:cNvSpPr>
          <p:nvPr/>
        </p:nvSpPr>
        <p:spPr>
          <a:xfrm>
            <a:off x="5743575" y="4248150"/>
            <a:ext cx="1295400" cy="352425"/>
          </a:xfrm>
          <a:prstGeom prst="rect">
            <a:avLst/>
          </a:prstGeom>
          <a:noFill/>
          <a:ln w="0">
            <a:noFill/>
          </a:ln>
        </p:spPr>
        <p:txBody>
          <a:bodyPr lIns="0" tIns="0" rIns="0" bIns="0" anchor="ctr">
            <a:noAutofit/>
          </a:bodyPr>
          <a:lstStyle/>
          <a:p>
            <a:pPr>
              <a:defRPr sz="1575" b="1">
                <a:solidFill>
                  <a:srgbClr val="B8542B"/>
                </a:solidFill>
                <a:latin typeface="Aptos"/>
                <a:ea typeface="Aptos"/>
                <a:cs typeface="Aptos"/>
              </a:defRPr>
            </a:pPr>
            <a:r>
              <a:rPr sz="1575" b="1">
                <a:solidFill>
                  <a:srgbClr val="B8542B"/>
                </a:solidFill>
                <a:latin typeface="Aptos"/>
                <a:ea typeface="Aptos"/>
                <a:cs typeface="Aptos"/>
              </a:rPr>
              <a:t>No / waiting</a:t>
            </a:r>
          </a:p>
        </p:txBody>
      </p:sp>
      <p:sp>
        <p:nvSpPr>
          <p:cNvPr id="14" name="Rectangle 13">
            <a:extLst>
              <a:ext uri="{FF2B5EF4-FFF2-40B4-BE49-F238E27FC236}">
                <a16:creationId xmlns:a16="http://schemas.microsoft.com/office/drawing/2014/main" id="{C741DB84-0761-446A-98E0-2E382CEF733F}"/>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“Be kindly affectioned one to another with brotherly love”  Romans 12:10 (KJV)</a:t>
            </a:r>
          </a:p>
        </p:txBody>
      </p:sp>
      <p:sp>
        <p:nvSpPr>
          <p:cNvPr id="15" name="Rectangle 14">
            <a:extLst>
              <a:ext uri="{FF2B5EF4-FFF2-40B4-BE49-F238E27FC236}">
                <a16:creationId xmlns:a16="http://schemas.microsoft.com/office/drawing/2014/main" id="{C2C1123B-566F-4E2F-AE7B-0677659EA6B0}"/>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Thank the volunteer, then arrange coverage without blame.</a:t>
            </a:r>
          </a:p>
        </p:txBody>
      </p:sp>
    </p:spTree>
    <p:extLst>
      <p:ext uri="{BB962C8B-B14F-4D97-AF65-F5344CB8AC3E}">
        <p14:creationId xmlns:p14="http://schemas.microsoft.com/office/powerpoint/2010/main" val="2045566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35EF088-A281-458E-B5E7-F286EBDA8E0E}"/>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3260B1"/>
                </a:solidFill>
                <a:latin typeface="Aptos"/>
                <a:ea typeface="Aptos"/>
                <a:cs typeface="Aptos"/>
              </a:defRPr>
            </a:pPr>
            <a:r>
              <a:rPr sz="1275" b="1">
                <a:solidFill>
                  <a:srgbClr val="3260B1"/>
                </a:solidFill>
                <a:latin typeface="Aptos"/>
                <a:ea typeface="Aptos"/>
                <a:cs typeface="Aptos"/>
              </a:rPr>
              <a:t>PLANNING + CHARTS + PRESENTER</a:t>
            </a:r>
          </a:p>
        </p:txBody>
      </p:sp>
      <p:sp>
        <p:nvSpPr>
          <p:cNvPr id="2" name="Rectangle 1">
            <a:extLst>
              <a:ext uri="{FF2B5EF4-FFF2-40B4-BE49-F238E27FC236}">
                <a16:creationId xmlns:a16="http://schemas.microsoft.com/office/drawing/2014/main" id="{D85BCB1E-B9A5-4556-8725-129CE9D7EAF8}"/>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Scenario: the singer needs a lower key</a:t>
            </a:r>
          </a:p>
        </p:txBody>
      </p:sp>
      <p:sp>
        <p:nvSpPr>
          <p:cNvPr id="3" name="Rectangle 2">
            <a:extLst>
              <a:ext uri="{FF2B5EF4-FFF2-40B4-BE49-F238E27FC236}">
                <a16:creationId xmlns:a16="http://schemas.microsoft.com/office/drawing/2014/main" id="{8A47F8CD-3B3C-4932-B526-A53E7C7E5917}"/>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7C64F2B6-422F-4D43-B5FB-B35903BADDF5}"/>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3260B1"/>
                </a:solidFill>
                <a:latin typeface="Aptos"/>
                <a:ea typeface="Aptos"/>
                <a:cs typeface="Aptos"/>
              </a:defRPr>
            </a:pPr>
            <a:r>
              <a:rPr sz="1350" b="1">
                <a:solidFill>
                  <a:srgbClr val="3260B1"/>
                </a:solidFill>
                <a:latin typeface="Aptos"/>
                <a:ea typeface="Aptos"/>
                <a:cs typeface="Aptos"/>
              </a:rPr>
              <a:t>15</a:t>
            </a:r>
          </a:p>
        </p:txBody>
      </p:sp>
      <p:sp>
        <p:nvSpPr>
          <p:cNvPr id="5" name="Rectangle 4">
            <a:extLst>
              <a:ext uri="{FF2B5EF4-FFF2-40B4-BE49-F238E27FC236}">
                <a16:creationId xmlns:a16="http://schemas.microsoft.com/office/drawing/2014/main" id="{0A940D55-FF72-4B15-95A7-1898D4BE512E}"/>
              </a:ext>
            </a:extLst>
          </p:cNvPr>
          <p:cNvSpPr>
            <a:spLocks noGrp="1"/>
          </p:cNvSpPr>
          <p:nvPr/>
        </p:nvSpPr>
        <p:spPr>
          <a:xfrm>
            <a:off x="609600" y="1781175"/>
            <a:ext cx="10953750" cy="504825"/>
          </a:xfrm>
          <a:prstGeom prst="rect">
            <a:avLst/>
          </a:prstGeom>
          <a:noFill/>
          <a:ln w="0">
            <a:noFill/>
          </a:ln>
        </p:spPr>
        <p:txBody>
          <a:bodyPr lIns="0" tIns="0" rIns="0" bIns="0" anchor="ctr">
            <a:noAutofit/>
          </a:bodyPr>
          <a:lstStyle/>
          <a:p>
            <a:pPr>
              <a:defRPr sz="2325" b="0">
                <a:solidFill>
                  <a:srgbClr val="172E3B"/>
                </a:solidFill>
                <a:latin typeface="Aptos"/>
                <a:ea typeface="Aptos"/>
                <a:cs typeface="Aptos"/>
              </a:defRPr>
            </a:pPr>
            <a:r>
              <a:rPr sz="2325" b="0">
                <a:solidFill>
                  <a:srgbClr val="172E3B"/>
                </a:solidFill>
                <a:latin typeface="Aptos"/>
                <a:ea typeface="Aptos"/>
                <a:cs typeface="Aptos"/>
              </a:rPr>
              <a:t>At rehearsal, Amazing Grace moves from G to F.</a:t>
            </a:r>
          </a:p>
        </p:txBody>
      </p:sp>
      <p:sp>
        <p:nvSpPr>
          <p:cNvPr id="6" name="Rectangle: Rounded Corners 5">
            <a:extLst>
              <a:ext uri="{FF2B5EF4-FFF2-40B4-BE49-F238E27FC236}">
                <a16:creationId xmlns:a16="http://schemas.microsoft.com/office/drawing/2014/main" id="{3ABA7E96-8E39-4393-9C92-E928353C7959}"/>
              </a:ext>
            </a:extLst>
          </p:cNvPr>
          <p:cNvSpPr>
            <a:spLocks noGrp="1"/>
          </p:cNvSpPr>
          <p:nvPr/>
        </p:nvSpPr>
        <p:spPr>
          <a:xfrm>
            <a:off x="609600"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Leader confirms F</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updates plan</a:t>
            </a:r>
          </a:p>
        </p:txBody>
      </p:sp>
      <p:sp>
        <p:nvSpPr>
          <p:cNvPr id="7" name="Rectangle: Rounded Corners 6">
            <a:extLst>
              <a:ext uri="{FF2B5EF4-FFF2-40B4-BE49-F238E27FC236}">
                <a16:creationId xmlns:a16="http://schemas.microsoft.com/office/drawing/2014/main" id="{ADFECE01-EB19-4C59-A9BC-F98713AD13F0}"/>
              </a:ext>
            </a:extLst>
          </p:cNvPr>
          <p:cNvSpPr>
            <a:spLocks noGrp="1"/>
          </p:cNvSpPr>
          <p:nvPr/>
        </p:nvSpPr>
        <p:spPr>
          <a:xfrm>
            <a:off x="3438525" y="2800350"/>
            <a:ext cx="2486025" cy="1047750"/>
          </a:xfrm>
          <a:prstGeom prst="roundRect">
            <a:avLst>
              <a:gd name="adj" fmla="val 7273"/>
            </a:avLst>
          </a:prstGeom>
          <a:solidFill>
            <a:srgbClr val="3260B1"/>
          </a:solidFill>
          <a:ln w="9525">
            <a:solidFill>
              <a:srgbClr val="3260B1"/>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Musicians verify</a:t>
            </a:r>
          </a:p>
          <a:p>
            <a:pPr algn="ctr">
              <a:defRPr sz="1950" b="1">
                <a:solidFill>
                  <a:srgbClr val="FFFFFF"/>
                </a:solidFill>
                <a:latin typeface="Aptos"/>
                <a:ea typeface="Aptos"/>
                <a:cs typeface="Aptos"/>
              </a:defRPr>
            </a:pPr>
            <a:r>
              <a:rPr sz="1950" b="1">
                <a:solidFill>
                  <a:srgbClr val="FFFFFF"/>
                </a:solidFill>
                <a:latin typeface="Aptos"/>
                <a:ea typeface="Aptos"/>
                <a:cs typeface="Aptos"/>
              </a:rPr>
              <a:t>Charts in F</a:t>
            </a:r>
          </a:p>
        </p:txBody>
      </p:sp>
      <p:cxnSp>
        <p:nvCxnSpPr>
          <p:cNvPr id="21" name="Straight Arrow Connector 20"/>
          <p:cNvCxnSpPr>
            <a:stCxn id="6" idx="3"/>
            <a:endCxn id="7" idx="1"/>
          </p:cNvCxnSpPr>
          <p:nvPr/>
        </p:nvCxnSpPr>
        <p:spPr>
          <a:xfrm>
            <a:off x="3095625" y="3324225"/>
            <a:ext cx="342900" cy="0"/>
          </a:xfrm>
          <a:prstGeom prst="straightConnector1">
            <a:avLst/>
          </a:prstGeom>
          <a:ln w="28575">
            <a:solidFill>
              <a:srgbClr val="516571"/>
            </a:solidFill>
            <a:tailEnd type="arrow" w="med" len="med"/>
          </a:ln>
        </p:spPr>
      </p:cxnSp>
      <p:sp>
        <p:nvSpPr>
          <p:cNvPr id="9" name="Rectangle: Rounded Corners 8">
            <a:extLst>
              <a:ext uri="{FF2B5EF4-FFF2-40B4-BE49-F238E27FC236}">
                <a16:creationId xmlns:a16="http://schemas.microsoft.com/office/drawing/2014/main" id="{812502C3-8EA1-4A4B-A269-ED9E18AFAA44}"/>
              </a:ext>
            </a:extLst>
          </p:cNvPr>
          <p:cNvSpPr>
            <a:spLocks noGrp="1"/>
          </p:cNvSpPr>
          <p:nvPr/>
        </p:nvSpPr>
        <p:spPr>
          <a:xfrm>
            <a:off x="6267450" y="2800350"/>
            <a:ext cx="2486025" cy="1047750"/>
          </a:xfrm>
          <a:prstGeom prst="roundRect">
            <a:avLst>
              <a:gd name="adj" fmla="val 7273"/>
            </a:avLst>
          </a:prstGeom>
          <a:solidFill>
            <a:srgbClr val="3260B1"/>
          </a:solidFill>
          <a:ln w="9525">
            <a:solidFill>
              <a:srgbClr val="3260B1"/>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PDF users select</a:t>
            </a:r>
          </a:p>
          <a:p>
            <a:pPr algn="ctr">
              <a:defRPr sz="1950" b="1">
                <a:solidFill>
                  <a:srgbClr val="FFFFFF"/>
                </a:solidFill>
                <a:latin typeface="Aptos"/>
                <a:ea typeface="Aptos"/>
                <a:cs typeface="Aptos"/>
              </a:defRPr>
            </a:pPr>
            <a:r>
              <a:rPr sz="1950" b="1">
                <a:solidFill>
                  <a:srgbClr val="FFFFFF"/>
                </a:solidFill>
                <a:latin typeface="Aptos"/>
                <a:ea typeface="Aptos"/>
                <a:cs typeface="Aptos"/>
              </a:rPr>
              <a:t>a correct-key file</a:t>
            </a:r>
          </a:p>
        </p:txBody>
      </p:sp>
      <p:cxnSp>
        <p:nvCxnSpPr>
          <p:cNvPr id="23" name="Straight Arrow Connector 22"/>
          <p:cNvCxnSpPr>
            <a:stCxn id="7" idx="3"/>
            <a:endCxn id="9" idx="1"/>
          </p:cNvCxnSpPr>
          <p:nvPr/>
        </p:nvCxnSpPr>
        <p:spPr>
          <a:xfrm>
            <a:off x="5924550" y="3324225"/>
            <a:ext cx="342900" cy="0"/>
          </a:xfrm>
          <a:prstGeom prst="straightConnector1">
            <a:avLst/>
          </a:prstGeom>
          <a:ln w="28575">
            <a:solidFill>
              <a:srgbClr val="516571"/>
            </a:solidFill>
            <a:tailEnd type="arrow" w="med" len="med"/>
          </a:ln>
        </p:spPr>
      </p:cxnSp>
      <p:sp>
        <p:nvSpPr>
          <p:cNvPr id="11" name="Rectangle: Rounded Corners 10">
            <a:extLst>
              <a:ext uri="{FF2B5EF4-FFF2-40B4-BE49-F238E27FC236}">
                <a16:creationId xmlns:a16="http://schemas.microsoft.com/office/drawing/2014/main" id="{1CAF5643-3392-49B8-8FA9-677BC18B3552}"/>
              </a:ext>
            </a:extLst>
          </p:cNvPr>
          <p:cNvSpPr>
            <a:spLocks noGrp="1"/>
          </p:cNvSpPr>
          <p:nvPr/>
        </p:nvSpPr>
        <p:spPr>
          <a:xfrm>
            <a:off x="9096375" y="28003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Team confirms</a:t>
            </a:r>
          </a:p>
          <a:p>
            <a:pPr algn="ctr">
              <a:defRPr sz="1950" b="1">
                <a:solidFill>
                  <a:srgbClr val="FFFFFF"/>
                </a:solidFill>
                <a:latin typeface="Aptos"/>
                <a:ea typeface="Aptos"/>
                <a:cs typeface="Aptos"/>
              </a:defRPr>
            </a:pPr>
            <a:r>
              <a:rPr sz="1950" b="1">
                <a:solidFill>
                  <a:srgbClr val="FFFFFF"/>
                </a:solidFill>
                <a:latin typeface="Aptos"/>
                <a:ea typeface="Aptos"/>
                <a:cs typeface="Aptos"/>
              </a:rPr>
              <a:t>arrangement</a:t>
            </a:r>
          </a:p>
        </p:txBody>
      </p:sp>
      <p:cxnSp>
        <p:nvCxnSpPr>
          <p:cNvPr id="25" name="Straight Arrow Connector 24"/>
          <p:cNvCxnSpPr>
            <a:stCxn id="9" idx="3"/>
            <a:endCxn id="11" idx="1"/>
          </p:cNvCxnSpPr>
          <p:nvPr/>
        </p:nvCxnSpPr>
        <p:spPr>
          <a:xfrm>
            <a:off x="8753475" y="3324225"/>
            <a:ext cx="342900" cy="0"/>
          </a:xfrm>
          <a:prstGeom prst="straightConnector1">
            <a:avLst/>
          </a:prstGeom>
          <a:ln w="28575">
            <a:solidFill>
              <a:srgbClr val="516571"/>
            </a:solidFill>
            <a:tailEnd type="arrow" w="med" len="med"/>
          </a:ln>
        </p:spPr>
      </p:cxnSp>
      <p:sp>
        <p:nvSpPr>
          <p:cNvPr id="13" name="Rectangle 12">
            <a:extLst>
              <a:ext uri="{FF2B5EF4-FFF2-40B4-BE49-F238E27FC236}">
                <a16:creationId xmlns:a16="http://schemas.microsoft.com/office/drawing/2014/main" id="{E4664720-E9C3-4BC2-9CE9-2A4FEB856914}"/>
              </a:ext>
            </a:extLst>
          </p:cNvPr>
          <p:cNvSpPr>
            <a:spLocks noGrp="1"/>
          </p:cNvSpPr>
          <p:nvPr/>
        </p:nvSpPr>
        <p:spPr>
          <a:xfrm>
            <a:off x="609600" y="4400550"/>
            <a:ext cx="10953750" cy="990600"/>
          </a:xfrm>
          <a:prstGeom prst="rect">
            <a:avLst/>
          </a:prstGeom>
          <a:noFill/>
          <a:ln w="0">
            <a:noFill/>
          </a:ln>
        </p:spPr>
        <p:txBody>
          <a:bodyPr lIns="0" tIns="0" rIns="0" bIns="0" anchor="ctr">
            <a:noAutofit/>
          </a:bodyPr>
          <a:lstStyle/>
          <a:p>
            <a:pPr>
              <a:defRPr sz="2100" b="0">
                <a:solidFill>
                  <a:srgbClr val="172E3B"/>
                </a:solidFill>
                <a:latin typeface="Aptos"/>
                <a:ea typeface="Aptos"/>
                <a:cs typeface="Aptos"/>
              </a:defRPr>
            </a:pPr>
            <a:r>
              <a:rPr sz="2100" b="0">
                <a:solidFill>
                  <a:srgbClr val="172E3B"/>
                </a:solidFill>
                <a:latin typeface="Aptos"/>
                <a:ea typeface="Aptos"/>
                <a:cs typeface="Aptos"/>
              </a:rPr>
              <a:t>A PDF does not transpose. Check backing audio separately if you use it.</a:t>
            </a:r>
          </a:p>
          <a:p>
            <a:pPr>
              <a:defRPr sz="2100" b="0">
                <a:solidFill>
                  <a:srgbClr val="172E3B"/>
                </a:solidFill>
                <a:latin typeface="Aptos"/>
                <a:ea typeface="Aptos"/>
                <a:cs typeface="Aptos"/>
              </a:defRPr>
            </a:pPr>
            <a:r>
              <a:rPr sz="2100" b="0">
                <a:solidFill>
                  <a:srgbClr val="172E3B"/>
                </a:solidFill>
                <a:latin typeface="Aptos"/>
                <a:ea typeface="Aptos"/>
                <a:cs typeface="Aptos"/>
              </a:rPr>
              <a:t>Slides need a check when the lyrics, repeats or song order change.</a:t>
            </a:r>
          </a:p>
        </p:txBody>
      </p:sp>
    </p:spTree>
    <p:extLst>
      <p:ext uri="{BB962C8B-B14F-4D97-AF65-F5344CB8AC3E}">
        <p14:creationId xmlns:p14="http://schemas.microsoft.com/office/powerpoint/2010/main" val="751536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F4FB05E-3815-4C95-9268-755CA83E0A04}"/>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B8542B"/>
                </a:solidFill>
                <a:latin typeface="Aptos"/>
                <a:ea typeface="Aptos"/>
                <a:cs typeface="Aptos"/>
              </a:defRPr>
            </a:pPr>
            <a:r>
              <a:rPr sz="1275" b="1">
                <a:solidFill>
                  <a:srgbClr val="B8542B"/>
                </a:solidFill>
                <a:latin typeface="Aptos"/>
                <a:ea typeface="Aptos"/>
                <a:cs typeface="Aptos"/>
              </a:rPr>
              <a:t>PRESENTER DECISION FLOW</a:t>
            </a:r>
          </a:p>
        </p:txBody>
      </p:sp>
      <p:sp>
        <p:nvSpPr>
          <p:cNvPr id="2" name="Rectangle 1">
            <a:extLst>
              <a:ext uri="{FF2B5EF4-FFF2-40B4-BE49-F238E27FC236}">
                <a16:creationId xmlns:a16="http://schemas.microsoft.com/office/drawing/2014/main" id="{2306C6AA-9A3D-4AB2-A99B-23CA6E5E9A2A}"/>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Scenario: the pastor changes the passage</a:t>
            </a:r>
          </a:p>
        </p:txBody>
      </p:sp>
      <p:sp>
        <p:nvSpPr>
          <p:cNvPr id="3" name="Rectangle 2">
            <a:extLst>
              <a:ext uri="{FF2B5EF4-FFF2-40B4-BE49-F238E27FC236}">
                <a16:creationId xmlns:a16="http://schemas.microsoft.com/office/drawing/2014/main" id="{40216D90-6271-4F64-ACFC-ECB6C9F8786F}"/>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FE127CD7-62BF-4C6C-9D1C-B380F8AA6F6D}"/>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B8542B"/>
                </a:solidFill>
                <a:latin typeface="Aptos"/>
                <a:ea typeface="Aptos"/>
                <a:cs typeface="Aptos"/>
              </a:defRPr>
            </a:pPr>
            <a:r>
              <a:rPr sz="1350" b="1">
                <a:solidFill>
                  <a:srgbClr val="B8542B"/>
                </a:solidFill>
                <a:latin typeface="Aptos"/>
                <a:ea typeface="Aptos"/>
                <a:cs typeface="Aptos"/>
              </a:rPr>
              <a:t>16</a:t>
            </a:r>
          </a:p>
        </p:txBody>
      </p:sp>
      <p:sp>
        <p:nvSpPr>
          <p:cNvPr id="5" name="Rectangle: Rounded Corners 4">
            <a:extLst>
              <a:ext uri="{FF2B5EF4-FFF2-40B4-BE49-F238E27FC236}">
                <a16:creationId xmlns:a16="http://schemas.microsoft.com/office/drawing/2014/main" id="{3537045C-E177-477C-BA55-FE390D66012B}"/>
              </a:ext>
            </a:extLst>
          </p:cNvPr>
          <p:cNvSpPr>
            <a:spLocks noGrp="1"/>
          </p:cNvSpPr>
          <p:nvPr/>
        </p:nvSpPr>
        <p:spPr>
          <a:xfrm>
            <a:off x="609600" y="27241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Confirm reference</a:t>
            </a:r>
          </a:p>
          <a:p>
            <a:pPr algn="ctr">
              <a:defRPr sz="1950" b="1">
                <a:solidFill>
                  <a:srgbClr val="FFFFFF"/>
                </a:solidFill>
                <a:latin typeface="Aptos"/>
                <a:ea typeface="Aptos"/>
                <a:cs typeface="Aptos"/>
              </a:defRPr>
            </a:pPr>
            <a:r>
              <a:rPr sz="1950" b="1">
                <a:solidFill>
                  <a:srgbClr val="FFFFFF"/>
                </a:solidFill>
                <a:latin typeface="Aptos"/>
                <a:ea typeface="Aptos"/>
                <a:cs typeface="Aptos"/>
              </a:rPr>
              <a:t>and translation</a:t>
            </a:r>
          </a:p>
        </p:txBody>
      </p:sp>
      <p:sp>
        <p:nvSpPr>
          <p:cNvPr id="6" name="Rectangle: Rounded Corners 5">
            <a:extLst>
              <a:ext uri="{FF2B5EF4-FFF2-40B4-BE49-F238E27FC236}">
                <a16:creationId xmlns:a16="http://schemas.microsoft.com/office/drawing/2014/main" id="{2D0740FD-D3BF-4EBF-A182-61FFB8C1B934}"/>
              </a:ext>
            </a:extLst>
          </p:cNvPr>
          <p:cNvSpPr>
            <a:spLocks noGrp="1"/>
          </p:cNvSpPr>
          <p:nvPr/>
        </p:nvSpPr>
        <p:spPr>
          <a:xfrm>
            <a:off x="3438525" y="27241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Search Scripture</a:t>
            </a:r>
          </a:p>
          <a:p>
            <a:pPr algn="ctr">
              <a:defRPr sz="1950" b="1">
                <a:solidFill>
                  <a:srgbClr val="FFFFFF"/>
                </a:solidFill>
                <a:latin typeface="Aptos"/>
                <a:ea typeface="Aptos"/>
                <a:cs typeface="Aptos"/>
              </a:defRPr>
            </a:pPr>
            <a:r>
              <a:rPr sz="1950" b="1">
                <a:solidFill>
                  <a:srgbClr val="FFFFFF"/>
                </a:solidFill>
                <a:latin typeface="Aptos"/>
                <a:ea typeface="Aptos"/>
                <a:cs typeface="Aptos"/>
              </a:rPr>
              <a:t>Read the result</a:t>
            </a:r>
          </a:p>
        </p:txBody>
      </p:sp>
      <p:cxnSp>
        <p:nvCxnSpPr>
          <p:cNvPr id="21" name="Straight Arrow Connector 20"/>
          <p:cNvCxnSpPr>
            <a:stCxn id="5" idx="3"/>
            <a:endCxn id="6" idx="1"/>
          </p:cNvCxnSpPr>
          <p:nvPr/>
        </p:nvCxnSpPr>
        <p:spPr>
          <a:xfrm>
            <a:off x="3095625" y="3248025"/>
            <a:ext cx="342900" cy="0"/>
          </a:xfrm>
          <a:prstGeom prst="straightConnector1">
            <a:avLst/>
          </a:prstGeom>
          <a:ln w="28575">
            <a:solidFill>
              <a:srgbClr val="516571"/>
            </a:solidFill>
            <a:tailEnd type="arrow" w="med" len="med"/>
          </a:ln>
        </p:spPr>
      </p:cxnSp>
      <p:sp>
        <p:nvSpPr>
          <p:cNvPr id="8" name="Rectangle: Rounded Corners 7">
            <a:extLst>
              <a:ext uri="{FF2B5EF4-FFF2-40B4-BE49-F238E27FC236}">
                <a16:creationId xmlns:a16="http://schemas.microsoft.com/office/drawing/2014/main" id="{A1F677C6-84F8-4741-9842-51544BF5D13F}"/>
              </a:ext>
            </a:extLst>
          </p:cNvPr>
          <p:cNvSpPr>
            <a:spLocks noGrp="1"/>
          </p:cNvSpPr>
          <p:nvPr/>
        </p:nvSpPr>
        <p:spPr>
          <a:xfrm>
            <a:off x="6267450" y="27241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Prepare or update</a:t>
            </a:r>
          </a:p>
          <a:p>
            <a:pPr algn="ctr">
              <a:defRPr sz="1950" b="1">
                <a:solidFill>
                  <a:srgbClr val="FFFFFF"/>
                </a:solidFill>
                <a:latin typeface="Aptos"/>
                <a:ea typeface="Aptos"/>
                <a:cs typeface="Aptos"/>
              </a:defRPr>
            </a:pPr>
            <a:r>
              <a:rPr sz="1950" b="1">
                <a:solidFill>
                  <a:srgbClr val="FFFFFF"/>
                </a:solidFill>
                <a:latin typeface="Aptos"/>
                <a:ea typeface="Aptos"/>
                <a:cs typeface="Aptos"/>
              </a:rPr>
              <a:t>service item</a:t>
            </a:r>
          </a:p>
        </p:txBody>
      </p:sp>
      <p:cxnSp>
        <p:nvCxnSpPr>
          <p:cNvPr id="23" name="Straight Arrow Connector 22"/>
          <p:cNvCxnSpPr>
            <a:stCxn id="6" idx="3"/>
            <a:endCxn id="8" idx="1"/>
          </p:cNvCxnSpPr>
          <p:nvPr/>
        </p:nvCxnSpPr>
        <p:spPr>
          <a:xfrm>
            <a:off x="5924550" y="3248025"/>
            <a:ext cx="342900" cy="0"/>
          </a:xfrm>
          <a:prstGeom prst="straightConnector1">
            <a:avLst/>
          </a:prstGeom>
          <a:ln w="28575">
            <a:solidFill>
              <a:srgbClr val="516571"/>
            </a:solidFill>
            <a:tailEnd type="arrow" w="med" len="med"/>
          </a:ln>
        </p:spPr>
      </p:cxnSp>
      <p:sp>
        <p:nvSpPr>
          <p:cNvPr id="10" name="Rectangle: Rounded Corners 9">
            <a:extLst>
              <a:ext uri="{FF2B5EF4-FFF2-40B4-BE49-F238E27FC236}">
                <a16:creationId xmlns:a16="http://schemas.microsoft.com/office/drawing/2014/main" id="{7DCBCD8F-BD2A-4A26-8BA6-22104578A955}"/>
              </a:ext>
            </a:extLst>
          </p:cNvPr>
          <p:cNvSpPr>
            <a:spLocks noGrp="1"/>
          </p:cNvSpPr>
          <p:nvPr/>
        </p:nvSpPr>
        <p:spPr>
          <a:xfrm>
            <a:off x="9096375" y="2724150"/>
            <a:ext cx="2486025" cy="1047750"/>
          </a:xfrm>
          <a:prstGeom prst="roundRect">
            <a:avLst>
              <a:gd name="adj" fmla="val 7273"/>
            </a:avLst>
          </a:prstGeom>
          <a:solidFill>
            <a:srgbClr val="B8542B"/>
          </a:solidFill>
          <a:ln w="9525">
            <a:solidFill>
              <a:srgbClr val="B8542B"/>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Display on</a:t>
            </a:r>
          </a:p>
          <a:p>
            <a:pPr algn="ctr">
              <a:defRPr sz="1950" b="1">
                <a:solidFill>
                  <a:srgbClr val="FFFFFF"/>
                </a:solidFill>
                <a:latin typeface="Aptos"/>
                <a:ea typeface="Aptos"/>
                <a:cs typeface="Aptos"/>
              </a:defRPr>
            </a:pPr>
            <a:r>
              <a:rPr sz="1950" b="1">
                <a:solidFill>
                  <a:srgbClr val="FFFFFF"/>
                </a:solidFill>
                <a:latin typeface="Aptos"/>
                <a:ea typeface="Aptos"/>
                <a:cs typeface="Aptos"/>
              </a:rPr>
              <a:t>agreed cue</a:t>
            </a:r>
          </a:p>
        </p:txBody>
      </p:sp>
      <p:cxnSp>
        <p:nvCxnSpPr>
          <p:cNvPr id="25" name="Straight Arrow Connector 24"/>
          <p:cNvCxnSpPr>
            <a:stCxn id="8" idx="3"/>
            <a:endCxn id="10" idx="1"/>
          </p:cNvCxnSpPr>
          <p:nvPr/>
        </p:nvCxnSpPr>
        <p:spPr>
          <a:xfrm>
            <a:off x="8753475" y="3248025"/>
            <a:ext cx="342900" cy="0"/>
          </a:xfrm>
          <a:prstGeom prst="straightConnector1">
            <a:avLst/>
          </a:prstGeom>
          <a:ln w="28575">
            <a:solidFill>
              <a:srgbClr val="516571"/>
            </a:solidFill>
            <a:tailEnd type="arrow" w="med" len="med"/>
          </a:ln>
        </p:spPr>
      </p:cxnSp>
      <p:sp>
        <p:nvSpPr>
          <p:cNvPr id="12" name="Rectangle 11">
            <a:extLst>
              <a:ext uri="{FF2B5EF4-FFF2-40B4-BE49-F238E27FC236}">
                <a16:creationId xmlns:a16="http://schemas.microsoft.com/office/drawing/2014/main" id="{F3CA42D9-6E5C-42AC-8EEA-EA2F7CECB0D6}"/>
              </a:ext>
            </a:extLst>
          </p:cNvPr>
          <p:cNvSpPr>
            <a:spLocks noGrp="1"/>
          </p:cNvSpPr>
          <p:nvPr/>
        </p:nvSpPr>
        <p:spPr>
          <a:xfrm>
            <a:off x="609600" y="4210050"/>
            <a:ext cx="10953750" cy="904875"/>
          </a:xfrm>
          <a:prstGeom prst="rect">
            <a:avLst/>
          </a:prstGeom>
          <a:noFill/>
          <a:ln w="0">
            <a:noFill/>
          </a:ln>
        </p:spPr>
        <p:txBody>
          <a:bodyPr lIns="0" tIns="0" rIns="0" bIns="0" anchor="ctr">
            <a:noAutofit/>
          </a:bodyPr>
          <a:lstStyle/>
          <a:p>
            <a:pPr>
              <a:defRPr sz="2100" b="0">
                <a:solidFill>
                  <a:srgbClr val="172E3B"/>
                </a:solidFill>
                <a:latin typeface="Aptos"/>
                <a:ea typeface="Aptos"/>
                <a:cs typeface="Aptos"/>
              </a:defRPr>
            </a:pPr>
            <a:r>
              <a:rPr sz="2100" b="0">
                <a:solidFill>
                  <a:srgbClr val="172E3B"/>
                </a:solidFill>
                <a:latin typeface="Aptos"/>
                <a:ea typeface="Aptos"/>
                <a:cs typeface="Aptos"/>
              </a:rPr>
              <a:t>If the passage is unavailable, tell the pastor and use the agreed fallback.</a:t>
            </a:r>
          </a:p>
          <a:p>
            <a:pPr>
              <a:defRPr sz="2100" b="0">
                <a:solidFill>
                  <a:srgbClr val="172E3B"/>
                </a:solidFill>
                <a:latin typeface="Aptos"/>
                <a:ea typeface="Aptos"/>
                <a:cs typeface="Aptos"/>
              </a:defRPr>
            </a:pPr>
            <a:r>
              <a:rPr sz="2100" b="0">
                <a:solidFill>
                  <a:srgbClr val="172E3B"/>
                </a:solidFill>
                <a:latin typeface="Aptos"/>
                <a:ea typeface="Aptos"/>
                <a:cs typeface="Aptos"/>
              </a:rPr>
              <a:t>A Bible can be read aloud while the screen holds a simple background.</a:t>
            </a:r>
          </a:p>
        </p:txBody>
      </p:sp>
      <p:sp>
        <p:nvSpPr>
          <p:cNvPr id="13" name="Rectangle 12">
            <a:extLst>
              <a:ext uri="{FF2B5EF4-FFF2-40B4-BE49-F238E27FC236}">
                <a16:creationId xmlns:a16="http://schemas.microsoft.com/office/drawing/2014/main" id="{71B48564-17D8-45D6-B101-7534ECF3AF6E}"/>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“give attendance to reading, to exhortation, to doctrine.”  1 Timothy 4:13 (KJV)</a:t>
            </a:r>
          </a:p>
        </p:txBody>
      </p:sp>
      <p:sp>
        <p:nvSpPr>
          <p:cNvPr id="14" name="Rectangle 13">
            <a:extLst>
              <a:ext uri="{FF2B5EF4-FFF2-40B4-BE49-F238E27FC236}">
                <a16:creationId xmlns:a16="http://schemas.microsoft.com/office/drawing/2014/main" id="{CF63E9B8-3AF5-4114-90CB-1214C2F2E02F}"/>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Accuracy and attentive listening come before a quick click.</a:t>
            </a:r>
          </a:p>
        </p:txBody>
      </p:sp>
    </p:spTree>
    <p:extLst>
      <p:ext uri="{BB962C8B-B14F-4D97-AF65-F5344CB8AC3E}">
        <p14:creationId xmlns:p14="http://schemas.microsoft.com/office/powerpoint/2010/main" val="1759608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42B5503-1284-4BE6-B081-319A45ACCFFB}"/>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B8542B"/>
                </a:solidFill>
                <a:latin typeface="Aptos"/>
                <a:ea typeface="Aptos"/>
                <a:cs typeface="Aptos"/>
              </a:defRPr>
            </a:pPr>
            <a:r>
              <a:rPr sz="1275" b="1">
                <a:solidFill>
                  <a:srgbClr val="B8542B"/>
                </a:solidFill>
                <a:latin typeface="Aptos"/>
                <a:ea typeface="Aptos"/>
                <a:cs typeface="Aptos"/>
              </a:rPr>
              <a:t>SUNDAY READINESS</a:t>
            </a:r>
          </a:p>
        </p:txBody>
      </p:sp>
      <p:sp>
        <p:nvSpPr>
          <p:cNvPr id="2" name="Rectangle 1">
            <a:extLst>
              <a:ext uri="{FF2B5EF4-FFF2-40B4-BE49-F238E27FC236}">
                <a16:creationId xmlns:a16="http://schemas.microsoft.com/office/drawing/2014/main" id="{3EBB8B60-4CE5-4F0F-9EF4-CA4C8B43A07F}"/>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Scenario: the internet drops</a:t>
            </a:r>
          </a:p>
        </p:txBody>
      </p:sp>
      <p:sp>
        <p:nvSpPr>
          <p:cNvPr id="3" name="Rectangle 2">
            <a:extLst>
              <a:ext uri="{FF2B5EF4-FFF2-40B4-BE49-F238E27FC236}">
                <a16:creationId xmlns:a16="http://schemas.microsoft.com/office/drawing/2014/main" id="{D74113A0-9F8D-4B5D-AB7C-0DAC280A082F}"/>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FBE10BF5-0DF2-4D91-AFC2-DD42187613AF}"/>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B8542B"/>
                </a:solidFill>
                <a:latin typeface="Aptos"/>
                <a:ea typeface="Aptos"/>
                <a:cs typeface="Aptos"/>
              </a:defRPr>
            </a:pPr>
            <a:r>
              <a:rPr sz="1350" b="1">
                <a:solidFill>
                  <a:srgbClr val="B8542B"/>
                </a:solidFill>
                <a:latin typeface="Aptos"/>
                <a:ea typeface="Aptos"/>
                <a:cs typeface="Aptos"/>
              </a:rPr>
              <a:t>17</a:t>
            </a:r>
          </a:p>
        </p:txBody>
      </p:sp>
      <p:sp>
        <p:nvSpPr>
          <p:cNvPr id="5" name="Rectangle 4">
            <a:extLst>
              <a:ext uri="{FF2B5EF4-FFF2-40B4-BE49-F238E27FC236}">
                <a16:creationId xmlns:a16="http://schemas.microsoft.com/office/drawing/2014/main" id="{0BFAAB38-9A59-426E-BC20-0F0C5F9234F4}"/>
              </a:ext>
            </a:extLst>
          </p:cNvPr>
          <p:cNvSpPr>
            <a:spLocks noGrp="1"/>
          </p:cNvSpPr>
          <p:nvPr/>
        </p:nvSpPr>
        <p:spPr>
          <a:xfrm>
            <a:off x="6096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6" name="Rectangle 5">
            <a:extLst>
              <a:ext uri="{FF2B5EF4-FFF2-40B4-BE49-F238E27FC236}">
                <a16:creationId xmlns:a16="http://schemas.microsoft.com/office/drawing/2014/main" id="{6C00FD13-1350-428B-AA5C-D27AC35E8949}"/>
              </a:ext>
            </a:extLst>
          </p:cNvPr>
          <p:cNvSpPr>
            <a:spLocks noGrp="1"/>
          </p:cNvSpPr>
          <p:nvPr/>
        </p:nvSpPr>
        <p:spPr>
          <a:xfrm>
            <a:off x="609600" y="3028950"/>
            <a:ext cx="3200400" cy="419100"/>
          </a:xfrm>
          <a:prstGeom prst="rect">
            <a:avLst/>
          </a:prstGeom>
          <a:noFill/>
          <a:ln w="0">
            <a:noFill/>
          </a:ln>
        </p:spPr>
        <p:txBody>
          <a:bodyPr lIns="0" tIns="0" rIns="0" bIns="0" anchor="ctr">
            <a:noAutofit/>
          </a:bodyPr>
          <a:lstStyle/>
          <a:p>
            <a:pPr>
              <a:defRPr sz="2250" b="1">
                <a:solidFill>
                  <a:srgbClr val="147E82"/>
                </a:solidFill>
                <a:latin typeface="Aptos"/>
                <a:ea typeface="Aptos"/>
                <a:cs typeface="Aptos"/>
              </a:defRPr>
            </a:pPr>
            <a:r>
              <a:rPr sz="2250" b="1">
                <a:solidFill>
                  <a:srgbClr val="147E82"/>
                </a:solidFill>
                <a:latin typeface="Aptos"/>
                <a:ea typeface="Aptos"/>
                <a:cs typeface="Aptos"/>
              </a:rPr>
              <a:t>Before Sunday</a:t>
            </a:r>
          </a:p>
        </p:txBody>
      </p:sp>
      <p:sp>
        <p:nvSpPr>
          <p:cNvPr id="7" name="Rectangle 6">
            <a:extLst>
              <a:ext uri="{FF2B5EF4-FFF2-40B4-BE49-F238E27FC236}">
                <a16:creationId xmlns:a16="http://schemas.microsoft.com/office/drawing/2014/main" id="{623D7F88-4CB4-4063-AF17-FFCCB7975258}"/>
              </a:ext>
            </a:extLst>
          </p:cNvPr>
          <p:cNvSpPr>
            <a:spLocks noGrp="1"/>
          </p:cNvSpPr>
          <p:nvPr/>
        </p:nvSpPr>
        <p:spPr>
          <a:xfrm>
            <a:off x="609600" y="3571875"/>
            <a:ext cx="320040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Stay signed in. Open the service and let materials download or cache.</a:t>
            </a:r>
          </a:p>
        </p:txBody>
      </p:sp>
      <p:sp>
        <p:nvSpPr>
          <p:cNvPr id="8" name="Rectangle 7">
            <a:extLst>
              <a:ext uri="{FF2B5EF4-FFF2-40B4-BE49-F238E27FC236}">
                <a16:creationId xmlns:a16="http://schemas.microsoft.com/office/drawing/2014/main" id="{334250BC-6456-4142-8791-A04409DDE4C4}"/>
              </a:ext>
            </a:extLst>
          </p:cNvPr>
          <p:cNvSpPr>
            <a:spLocks noGrp="1"/>
          </p:cNvSpPr>
          <p:nvPr/>
        </p:nvSpPr>
        <p:spPr>
          <a:xfrm>
            <a:off x="42672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9" name="Rectangle 8">
            <a:extLst>
              <a:ext uri="{FF2B5EF4-FFF2-40B4-BE49-F238E27FC236}">
                <a16:creationId xmlns:a16="http://schemas.microsoft.com/office/drawing/2014/main" id="{33B5990A-678F-4B1C-A25C-D15BA2F11511}"/>
              </a:ext>
            </a:extLst>
          </p:cNvPr>
          <p:cNvSpPr>
            <a:spLocks noGrp="1"/>
          </p:cNvSpPr>
          <p:nvPr/>
        </p:nvSpPr>
        <p:spPr>
          <a:xfrm>
            <a:off x="4267200" y="3028950"/>
            <a:ext cx="3200400" cy="419100"/>
          </a:xfrm>
          <a:prstGeom prst="rect">
            <a:avLst/>
          </a:prstGeom>
          <a:noFill/>
          <a:ln w="0">
            <a:noFill/>
          </a:ln>
        </p:spPr>
        <p:txBody>
          <a:bodyPr lIns="0" tIns="0" rIns="0" bIns="0" anchor="ctr">
            <a:noAutofit/>
          </a:bodyPr>
          <a:lstStyle/>
          <a:p>
            <a:pPr>
              <a:defRPr sz="2250" b="1">
                <a:solidFill>
                  <a:srgbClr val="147E82"/>
                </a:solidFill>
                <a:latin typeface="Aptos"/>
                <a:ea typeface="Aptos"/>
                <a:cs typeface="Aptos"/>
              </a:defRPr>
            </a:pPr>
            <a:r>
              <a:rPr sz="2250" b="1">
                <a:solidFill>
                  <a:srgbClr val="147E82"/>
                </a:solidFill>
                <a:latin typeface="Aptos"/>
                <a:ea typeface="Aptos"/>
                <a:cs typeface="Aptos"/>
              </a:rPr>
              <a:t>When offline</a:t>
            </a:r>
          </a:p>
        </p:txBody>
      </p:sp>
      <p:sp>
        <p:nvSpPr>
          <p:cNvPr id="10" name="Rectangle 9">
            <a:extLst>
              <a:ext uri="{FF2B5EF4-FFF2-40B4-BE49-F238E27FC236}">
                <a16:creationId xmlns:a16="http://schemas.microsoft.com/office/drawing/2014/main" id="{10329A88-6422-475A-802C-212DCF6EB85E}"/>
              </a:ext>
            </a:extLst>
          </p:cNvPr>
          <p:cNvSpPr>
            <a:spLocks noGrp="1"/>
          </p:cNvSpPr>
          <p:nvPr/>
        </p:nvSpPr>
        <p:spPr>
          <a:xfrm>
            <a:off x="4267200" y="3571875"/>
            <a:ext cx="320040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Presenter uses its last accessed service. Charts mobile uses cached setlists.</a:t>
            </a:r>
          </a:p>
        </p:txBody>
      </p:sp>
      <p:sp>
        <p:nvSpPr>
          <p:cNvPr id="11" name="Rectangle 10">
            <a:extLst>
              <a:ext uri="{FF2B5EF4-FFF2-40B4-BE49-F238E27FC236}">
                <a16:creationId xmlns:a16="http://schemas.microsoft.com/office/drawing/2014/main" id="{AACA918C-023F-433F-8A9B-89FF847F54C0}"/>
              </a:ext>
            </a:extLst>
          </p:cNvPr>
          <p:cNvSpPr>
            <a:spLocks noGrp="1"/>
          </p:cNvSpPr>
          <p:nvPr/>
        </p:nvSpPr>
        <p:spPr>
          <a:xfrm>
            <a:off x="7924800" y="2000250"/>
            <a:ext cx="1333500" cy="923925"/>
          </a:xfrm>
          <a:prstGeom prst="rect">
            <a:avLst/>
          </a:prstGeom>
          <a:noFill/>
          <a:ln w="0">
            <a:noFill/>
          </a:ln>
        </p:spPr>
        <p:txBody>
          <a:bodyPr lIns="0" tIns="0" rIns="0" bIns="0" anchor="ctr">
            <a:noAutofit/>
          </a:bodyPr>
          <a:lstStyle/>
          <a:p>
            <a:pPr>
              <a:defRPr sz="4875" b="0">
                <a:solidFill>
                  <a:srgbClr val="172E3B"/>
                </a:solidFill>
                <a:latin typeface="Segoe UI Emoji"/>
                <a:ea typeface="Segoe UI Emoji"/>
                <a:cs typeface="Segoe UI Emoji"/>
              </a:defRPr>
            </a:pPr>
            <a:r>
              <a:rPr sz="4875" b="0">
                <a:solidFill>
                  <a:srgbClr val="172E3B"/>
                </a:solidFill>
                <a:latin typeface="Segoe UI Emoji"/>
                <a:ea typeface="Segoe UI Emoji"/>
                <a:cs typeface="Segoe UI Emoji"/>
              </a:rPr>
              <a:t>🧯</a:t>
            </a:r>
          </a:p>
        </p:txBody>
      </p:sp>
      <p:sp>
        <p:nvSpPr>
          <p:cNvPr id="12" name="Rectangle 11">
            <a:extLst>
              <a:ext uri="{FF2B5EF4-FFF2-40B4-BE49-F238E27FC236}">
                <a16:creationId xmlns:a16="http://schemas.microsoft.com/office/drawing/2014/main" id="{4EA3B714-D8BE-4647-A342-896B623A059F}"/>
              </a:ext>
            </a:extLst>
          </p:cNvPr>
          <p:cNvSpPr>
            <a:spLocks noGrp="1"/>
          </p:cNvSpPr>
          <p:nvPr/>
        </p:nvSpPr>
        <p:spPr>
          <a:xfrm>
            <a:off x="7924800" y="3028950"/>
            <a:ext cx="3200400" cy="419100"/>
          </a:xfrm>
          <a:prstGeom prst="rect">
            <a:avLst/>
          </a:prstGeom>
          <a:noFill/>
          <a:ln w="0">
            <a:noFill/>
          </a:ln>
        </p:spPr>
        <p:txBody>
          <a:bodyPr lIns="0" tIns="0" rIns="0" bIns="0" anchor="ctr">
            <a:noAutofit/>
          </a:bodyPr>
          <a:lstStyle/>
          <a:p>
            <a:pPr>
              <a:defRPr sz="2250" b="1">
                <a:solidFill>
                  <a:srgbClr val="147E82"/>
                </a:solidFill>
                <a:latin typeface="Aptos"/>
                <a:ea typeface="Aptos"/>
                <a:cs typeface="Aptos"/>
              </a:defRPr>
            </a:pPr>
            <a:r>
              <a:rPr sz="2250" b="1">
                <a:solidFill>
                  <a:srgbClr val="147E82"/>
                </a:solidFill>
                <a:latin typeface="Aptos"/>
                <a:ea typeface="Aptos"/>
                <a:cs typeface="Aptos"/>
              </a:rPr>
              <a:t>If content is missing</a:t>
            </a:r>
          </a:p>
        </p:txBody>
      </p:sp>
      <p:sp>
        <p:nvSpPr>
          <p:cNvPr id="13" name="Rectangle 12">
            <a:extLst>
              <a:ext uri="{FF2B5EF4-FFF2-40B4-BE49-F238E27FC236}">
                <a16:creationId xmlns:a16="http://schemas.microsoft.com/office/drawing/2014/main" id="{6F4DED6A-41C2-49B9-B388-0543AF34BF58}"/>
              </a:ext>
            </a:extLst>
          </p:cNvPr>
          <p:cNvSpPr>
            <a:spLocks noGrp="1"/>
          </p:cNvSpPr>
          <p:nvPr/>
        </p:nvSpPr>
        <p:spPr>
          <a:xfrm>
            <a:off x="7924800" y="3571875"/>
            <a:ext cx="3200400" cy="1428750"/>
          </a:xfrm>
          <a:prstGeom prst="rect">
            <a:avLst/>
          </a:prstGeom>
          <a:noFill/>
          <a:ln w="0">
            <a:noFill/>
          </a:ln>
        </p:spPr>
        <p:txBody>
          <a:bodyPr lIns="0" tIns="0" rIns="0" bIns="0" anchor="ctr">
            <a:noAutofit/>
          </a:bodyPr>
          <a:lstStyle/>
          <a:p>
            <a:pPr>
              <a:defRPr sz="1875" b="0">
                <a:solidFill>
                  <a:srgbClr val="172E3B"/>
                </a:solidFill>
                <a:latin typeface="Aptos"/>
                <a:ea typeface="Aptos"/>
                <a:cs typeface="Aptos"/>
              </a:defRPr>
            </a:pPr>
            <a:r>
              <a:rPr sz="1875" b="0">
                <a:solidFill>
                  <a:srgbClr val="172E3B"/>
                </a:solidFill>
                <a:latin typeface="Aptos"/>
                <a:ea typeface="Aptos"/>
                <a:cs typeface="Aptos"/>
              </a:rPr>
              <a:t>Use the printed order and agreed simple service fallback.</a:t>
            </a:r>
          </a:p>
        </p:txBody>
      </p:sp>
      <p:sp>
        <p:nvSpPr>
          <p:cNvPr id="14" name="Rectangle 13">
            <a:extLst>
              <a:ext uri="{FF2B5EF4-FFF2-40B4-BE49-F238E27FC236}">
                <a16:creationId xmlns:a16="http://schemas.microsoft.com/office/drawing/2014/main" id="{67F42B28-5AC8-462F-9385-67A4B0A69C46}"/>
              </a:ext>
            </a:extLst>
          </p:cNvPr>
          <p:cNvSpPr>
            <a:spLocks noGrp="1"/>
          </p:cNvSpPr>
          <p:nvPr/>
        </p:nvSpPr>
        <p:spPr>
          <a:xfrm>
            <a:off x="609600" y="5467350"/>
            <a:ext cx="10953750" cy="723900"/>
          </a:xfrm>
          <a:prstGeom prst="rect">
            <a:avLst/>
          </a:prstGeom>
          <a:noFill/>
          <a:ln w="0">
            <a:noFill/>
          </a:ln>
        </p:spPr>
        <p:txBody>
          <a:bodyPr lIns="0" tIns="0" rIns="0" bIns="0" anchor="ctr">
            <a:noAutofit/>
          </a:bodyPr>
          <a:lstStyle/>
          <a:p>
            <a:pPr>
              <a:defRPr sz="2025" b="1">
                <a:solidFill>
                  <a:srgbClr val="B8542B"/>
                </a:solidFill>
                <a:latin typeface="Aptos"/>
                <a:ea typeface="Aptos"/>
                <a:cs typeface="Aptos"/>
              </a:defRPr>
            </a:pPr>
            <a:r>
              <a:rPr sz="2025" b="1">
                <a:solidFill>
                  <a:srgbClr val="B8542B"/>
                </a:solidFill>
                <a:latin typeface="Aptos"/>
                <a:ea typeface="Aptos"/>
                <a:cs typeface="Aptos"/>
              </a:rPr>
              <a:t>New cloud changes, web videos and online imports need internet. Test your actual files offline.</a:t>
            </a:r>
          </a:p>
        </p:txBody>
      </p:sp>
    </p:spTree>
    <p:extLst>
      <p:ext uri="{BB962C8B-B14F-4D97-AF65-F5344CB8AC3E}">
        <p14:creationId xmlns:p14="http://schemas.microsoft.com/office/powerpoint/2010/main" val="947127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51A2B2B-C37D-4501-B60F-52C716FEF020}"/>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SUGGESTED TEAM PRACTICE</a:t>
            </a:r>
          </a:p>
        </p:txBody>
      </p:sp>
      <p:sp>
        <p:nvSpPr>
          <p:cNvPr id="2" name="Rectangle 1">
            <a:extLst>
              <a:ext uri="{FF2B5EF4-FFF2-40B4-BE49-F238E27FC236}">
                <a16:creationId xmlns:a16="http://schemas.microsoft.com/office/drawing/2014/main" id="{2672B991-25AF-48C1-8C88-91D90443D685}"/>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A shared weekly rhythm</a:t>
            </a:r>
          </a:p>
        </p:txBody>
      </p:sp>
      <p:sp>
        <p:nvSpPr>
          <p:cNvPr id="3" name="Rectangle 2">
            <a:extLst>
              <a:ext uri="{FF2B5EF4-FFF2-40B4-BE49-F238E27FC236}">
                <a16:creationId xmlns:a16="http://schemas.microsoft.com/office/drawing/2014/main" id="{5F572E47-5C6E-494C-AFA4-CCAB1C5E15F3}"/>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9BE43EE1-6347-4417-881B-C1AB75E3607C}"/>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18</a:t>
            </a:r>
          </a:p>
        </p:txBody>
      </p:sp>
      <p:sp>
        <p:nvSpPr>
          <p:cNvPr id="5" name="Rectangle: Rounded Corners 4">
            <a:extLst>
              <a:ext uri="{FF2B5EF4-FFF2-40B4-BE49-F238E27FC236}">
                <a16:creationId xmlns:a16="http://schemas.microsoft.com/office/drawing/2014/main" id="{0201872A-5E01-4324-90AC-B8054A1E8C27}"/>
              </a:ext>
            </a:extLst>
          </p:cNvPr>
          <p:cNvSpPr>
            <a:spLocks noGrp="1"/>
          </p:cNvSpPr>
          <p:nvPr/>
        </p:nvSpPr>
        <p:spPr>
          <a:xfrm>
            <a:off x="609600"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Early week</a:t>
            </a:r>
          </a:p>
          <a:p>
            <a:pPr algn="ctr">
              <a:defRPr sz="1950" b="1">
                <a:solidFill>
                  <a:srgbClr val="FFFFFF"/>
                </a:solidFill>
                <a:latin typeface="Aptos"/>
                <a:ea typeface="Aptos"/>
                <a:cs typeface="Aptos"/>
              </a:defRPr>
            </a:pPr>
            <a:r>
              <a:rPr sz="1950" b="1">
                <a:solidFill>
                  <a:srgbClr val="FFFFFF"/>
                </a:solidFill>
                <a:latin typeface="Aptos"/>
                <a:ea typeface="Aptos"/>
                <a:cs typeface="Aptos"/>
              </a:rPr>
              <a:t>Leader builds plan</a:t>
            </a:r>
          </a:p>
        </p:txBody>
      </p:sp>
      <p:sp>
        <p:nvSpPr>
          <p:cNvPr id="6" name="Rectangle: Rounded Corners 5">
            <a:extLst>
              <a:ext uri="{FF2B5EF4-FFF2-40B4-BE49-F238E27FC236}">
                <a16:creationId xmlns:a16="http://schemas.microsoft.com/office/drawing/2014/main" id="{DF676B1C-35AC-4BDE-AB7D-97B4A126C86C}"/>
              </a:ext>
            </a:extLst>
          </p:cNvPr>
          <p:cNvSpPr>
            <a:spLocks noGrp="1"/>
          </p:cNvSpPr>
          <p:nvPr/>
        </p:nvSpPr>
        <p:spPr>
          <a:xfrm>
            <a:off x="3438525"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Before rehearsal</a:t>
            </a:r>
          </a:p>
          <a:p>
            <a:pPr algn="ctr">
              <a:defRPr sz="1950" b="1">
                <a:solidFill>
                  <a:srgbClr val="FFFFFF"/>
                </a:solidFill>
                <a:latin typeface="Aptos"/>
                <a:ea typeface="Aptos"/>
                <a:cs typeface="Aptos"/>
              </a:defRPr>
            </a:pPr>
            <a:r>
              <a:rPr sz="1950" b="1">
                <a:solidFill>
                  <a:srgbClr val="FFFFFF"/>
                </a:solidFill>
                <a:latin typeface="Aptos"/>
                <a:ea typeface="Aptos"/>
                <a:cs typeface="Aptos"/>
              </a:rPr>
              <a:t>Team prepares</a:t>
            </a:r>
          </a:p>
        </p:txBody>
      </p:sp>
      <p:cxnSp>
        <p:nvCxnSpPr>
          <p:cNvPr id="21" name="Straight Arrow Connector 20"/>
          <p:cNvCxnSpPr>
            <a:stCxn id="5" idx="3"/>
            <a:endCxn id="6" idx="1"/>
          </p:cNvCxnSpPr>
          <p:nvPr/>
        </p:nvCxnSpPr>
        <p:spPr>
          <a:xfrm>
            <a:off x="3095625" y="3324225"/>
            <a:ext cx="342900" cy="0"/>
          </a:xfrm>
          <a:prstGeom prst="straightConnector1">
            <a:avLst/>
          </a:prstGeom>
          <a:ln w="28575">
            <a:solidFill>
              <a:srgbClr val="516571"/>
            </a:solidFill>
            <a:tailEnd type="arrow" w="med" len="med"/>
          </a:ln>
        </p:spPr>
      </p:cxnSp>
      <p:sp>
        <p:nvSpPr>
          <p:cNvPr id="8" name="Rectangle: Rounded Corners 7">
            <a:extLst>
              <a:ext uri="{FF2B5EF4-FFF2-40B4-BE49-F238E27FC236}">
                <a16:creationId xmlns:a16="http://schemas.microsoft.com/office/drawing/2014/main" id="{34108BA2-3B4C-44D0-8534-4FB7A9F96BE6}"/>
              </a:ext>
            </a:extLst>
          </p:cNvPr>
          <p:cNvSpPr>
            <a:spLocks noGrp="1"/>
          </p:cNvSpPr>
          <p:nvPr/>
        </p:nvSpPr>
        <p:spPr>
          <a:xfrm>
            <a:off x="6267450"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Rehearsal</a:t>
            </a:r>
          </a:p>
          <a:p>
            <a:pPr algn="ctr">
              <a:defRPr sz="1950" b="1">
                <a:solidFill>
                  <a:srgbClr val="FFFFFF"/>
                </a:solidFill>
                <a:latin typeface="Aptos"/>
                <a:ea typeface="Aptos"/>
                <a:cs typeface="Aptos"/>
              </a:defRPr>
            </a:pPr>
            <a:r>
              <a:rPr sz="1950" b="1">
                <a:solidFill>
                  <a:srgbClr val="FFFFFF"/>
                </a:solidFill>
                <a:latin typeface="Aptos"/>
                <a:ea typeface="Aptos"/>
                <a:cs typeface="Aptos"/>
              </a:rPr>
              <a:t>Agree on cues</a:t>
            </a:r>
          </a:p>
        </p:txBody>
      </p:sp>
      <p:cxnSp>
        <p:nvCxnSpPr>
          <p:cNvPr id="23" name="Straight Arrow Connector 22"/>
          <p:cNvCxnSpPr>
            <a:stCxn id="6" idx="3"/>
            <a:endCxn id="8" idx="1"/>
          </p:cNvCxnSpPr>
          <p:nvPr/>
        </p:nvCxnSpPr>
        <p:spPr>
          <a:xfrm>
            <a:off x="5924550" y="3324225"/>
            <a:ext cx="342900" cy="0"/>
          </a:xfrm>
          <a:prstGeom prst="straightConnector1">
            <a:avLst/>
          </a:prstGeom>
          <a:ln w="28575">
            <a:solidFill>
              <a:srgbClr val="516571"/>
            </a:solidFill>
            <a:tailEnd type="arrow" w="med" len="med"/>
          </a:ln>
        </p:spPr>
      </p:cxnSp>
      <p:sp>
        <p:nvSpPr>
          <p:cNvPr id="10" name="Rectangle: Rounded Corners 9">
            <a:extLst>
              <a:ext uri="{FF2B5EF4-FFF2-40B4-BE49-F238E27FC236}">
                <a16:creationId xmlns:a16="http://schemas.microsoft.com/office/drawing/2014/main" id="{60D0A5BF-7F5F-4BE5-BF39-8AD2DBEBBD56}"/>
              </a:ext>
            </a:extLst>
          </p:cNvPr>
          <p:cNvSpPr>
            <a:spLocks noGrp="1"/>
          </p:cNvSpPr>
          <p:nvPr/>
        </p:nvSpPr>
        <p:spPr>
          <a:xfrm>
            <a:off x="9096375" y="2800350"/>
            <a:ext cx="2486025" cy="1047750"/>
          </a:xfrm>
          <a:prstGeom prst="roundRect">
            <a:avLst>
              <a:gd name="adj" fmla="val 7273"/>
            </a:avLst>
          </a:prstGeom>
          <a:solidFill>
            <a:srgbClr val="147E82"/>
          </a:solidFill>
          <a:ln w="9525">
            <a:solidFill>
              <a:srgbClr val="147E82"/>
            </a:solidFill>
          </a:ln>
        </p:spPr>
        <p:txBody>
          <a:bodyPr lIns="133350" tIns="85725" rIns="133350" bIns="85725" anchor="ctr">
            <a:noAutofit/>
          </a:bodyPr>
          <a:lstStyle/>
          <a:p>
            <a:pPr algn="ctr">
              <a:defRPr sz="1950" b="1">
                <a:solidFill>
                  <a:srgbClr val="FFFFFF"/>
                </a:solidFill>
                <a:latin typeface="Aptos"/>
                <a:ea typeface="Aptos"/>
                <a:cs typeface="Aptos"/>
              </a:defRPr>
            </a:pPr>
            <a:r>
              <a:rPr sz="1950" b="1">
                <a:solidFill>
                  <a:srgbClr val="FFFFFF"/>
                </a:solidFill>
                <a:latin typeface="Aptos"/>
                <a:ea typeface="Aptos"/>
                <a:cs typeface="Aptos"/>
              </a:rPr>
              <a:t>Sunday</a:t>
            </a:r>
          </a:p>
          <a:p>
            <a:pPr algn="ctr">
              <a:defRPr sz="1950" b="1">
                <a:solidFill>
                  <a:srgbClr val="FFFFFF"/>
                </a:solidFill>
                <a:latin typeface="Aptos"/>
                <a:ea typeface="Aptos"/>
                <a:cs typeface="Aptos"/>
              </a:defRPr>
            </a:pPr>
            <a:r>
              <a:rPr sz="1950" b="1">
                <a:solidFill>
                  <a:srgbClr val="FFFFFF"/>
                </a:solidFill>
                <a:latin typeface="Aptos"/>
                <a:ea typeface="Aptos"/>
                <a:cs typeface="Aptos"/>
              </a:rPr>
              <a:t>Check and pray</a:t>
            </a:r>
          </a:p>
        </p:txBody>
      </p:sp>
      <p:cxnSp>
        <p:nvCxnSpPr>
          <p:cNvPr id="25" name="Straight Arrow Connector 24"/>
          <p:cNvCxnSpPr>
            <a:stCxn id="8" idx="3"/>
            <a:endCxn id="10" idx="1"/>
          </p:cNvCxnSpPr>
          <p:nvPr/>
        </p:nvCxnSpPr>
        <p:spPr>
          <a:xfrm>
            <a:off x="8753475" y="3324225"/>
            <a:ext cx="342900" cy="0"/>
          </a:xfrm>
          <a:prstGeom prst="straightConnector1">
            <a:avLst/>
          </a:prstGeom>
          <a:ln w="28575">
            <a:solidFill>
              <a:srgbClr val="516571"/>
            </a:solidFill>
            <a:tailEnd type="arrow" w="med" len="med"/>
          </a:ln>
        </p:spPr>
      </p:cxnSp>
      <p:sp>
        <p:nvSpPr>
          <p:cNvPr id="12" name="Rectangle 11">
            <a:extLst>
              <a:ext uri="{FF2B5EF4-FFF2-40B4-BE49-F238E27FC236}">
                <a16:creationId xmlns:a16="http://schemas.microsoft.com/office/drawing/2014/main" id="{D6E2B634-0DE8-451D-BBD7-55FF36930A85}"/>
              </a:ext>
            </a:extLst>
          </p:cNvPr>
          <p:cNvSpPr>
            <a:spLocks noGrp="1"/>
          </p:cNvSpPr>
          <p:nvPr/>
        </p:nvSpPr>
        <p:spPr>
          <a:xfrm>
            <a:off x="609600" y="4286250"/>
            <a:ext cx="10925175" cy="733425"/>
          </a:xfrm>
          <a:prstGeom prst="rect">
            <a:avLst/>
          </a:prstGeom>
          <a:noFill/>
          <a:ln w="0">
            <a:noFill/>
          </a:ln>
        </p:spPr>
        <p:txBody>
          <a:bodyPr lIns="0" tIns="0" rIns="0" bIns="0" anchor="ctr">
            <a:noAutofit/>
          </a:bodyPr>
          <a:lstStyle/>
          <a:p>
            <a:pPr>
              <a:defRPr sz="2175" b="0">
                <a:solidFill>
                  <a:srgbClr val="172E3B"/>
                </a:solidFill>
                <a:latin typeface="Aptos"/>
                <a:ea typeface="Aptos"/>
                <a:cs typeface="Aptos"/>
              </a:defRPr>
            </a:pPr>
            <a:r>
              <a:rPr sz="2175" b="0">
                <a:solidFill>
                  <a:srgbClr val="172E3B"/>
                </a:solidFill>
                <a:latin typeface="Aptos"/>
                <a:ea typeface="Aptos"/>
                <a:cs typeface="Aptos"/>
              </a:rPr>
              <a:t>After service: thank the team, note one improvement and update next week’s plan.</a:t>
            </a:r>
          </a:p>
        </p:txBody>
      </p:sp>
      <p:sp>
        <p:nvSpPr>
          <p:cNvPr id="13" name="Rectangle 12">
            <a:extLst>
              <a:ext uri="{FF2B5EF4-FFF2-40B4-BE49-F238E27FC236}">
                <a16:creationId xmlns:a16="http://schemas.microsoft.com/office/drawing/2014/main" id="{F57B874A-D906-40CE-BF7C-FF60907695D6}"/>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“And whatsoever ye do, do it heartily, as to the Lord”  Colossians 3:23 (KJV)</a:t>
            </a:r>
          </a:p>
        </p:txBody>
      </p:sp>
      <p:sp>
        <p:nvSpPr>
          <p:cNvPr id="14" name="Rectangle 13">
            <a:extLst>
              <a:ext uri="{FF2B5EF4-FFF2-40B4-BE49-F238E27FC236}">
                <a16:creationId xmlns:a16="http://schemas.microsoft.com/office/drawing/2014/main" id="{BAD19DC9-6F52-4317-8CEF-5096B269292D}"/>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Prepare faithfully while leaving room to care for people.</a:t>
            </a:r>
          </a:p>
        </p:txBody>
      </p:sp>
    </p:spTree>
    <p:extLst>
      <p:ext uri="{BB962C8B-B14F-4D97-AF65-F5344CB8AC3E}">
        <p14:creationId xmlns:p14="http://schemas.microsoft.com/office/powerpoint/2010/main" val="1065935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493FAF1-255E-4CF9-8C47-8949E193A307}"/>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TRY IT TOGETHER</a:t>
            </a:r>
          </a:p>
        </p:txBody>
      </p:sp>
      <p:sp>
        <p:nvSpPr>
          <p:cNvPr id="2" name="Rectangle 1">
            <a:extLst>
              <a:ext uri="{FF2B5EF4-FFF2-40B4-BE49-F238E27FC236}">
                <a16:creationId xmlns:a16="http://schemas.microsoft.com/office/drawing/2014/main" id="{73F74A20-A3B2-472B-96B9-DDE2BA7B98A7}"/>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Five-minute team challenge</a:t>
            </a:r>
          </a:p>
        </p:txBody>
      </p:sp>
      <p:sp>
        <p:nvSpPr>
          <p:cNvPr id="3" name="Rectangle 2">
            <a:extLst>
              <a:ext uri="{FF2B5EF4-FFF2-40B4-BE49-F238E27FC236}">
                <a16:creationId xmlns:a16="http://schemas.microsoft.com/office/drawing/2014/main" id="{37A182E2-A24B-43F1-8AC4-61E6B2D95FD7}"/>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BE34DDFD-3174-4385-99A0-4DB8247C948D}"/>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19</a:t>
            </a:r>
          </a:p>
        </p:txBody>
      </p:sp>
      <p:sp>
        <p:nvSpPr>
          <p:cNvPr id="5" name="Rectangle 4">
            <a:extLst>
              <a:ext uri="{FF2B5EF4-FFF2-40B4-BE49-F238E27FC236}">
                <a16:creationId xmlns:a16="http://schemas.microsoft.com/office/drawing/2014/main" id="{87F3971A-11D2-4708-8AAA-325EDC2BF0F1}"/>
              </a:ext>
            </a:extLst>
          </p:cNvPr>
          <p:cNvSpPr>
            <a:spLocks noGrp="1"/>
          </p:cNvSpPr>
          <p:nvPr/>
        </p:nvSpPr>
        <p:spPr>
          <a:xfrm>
            <a:off x="609600" y="1704975"/>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6" name="Rectangle 5">
            <a:extLst>
              <a:ext uri="{FF2B5EF4-FFF2-40B4-BE49-F238E27FC236}">
                <a16:creationId xmlns:a16="http://schemas.microsoft.com/office/drawing/2014/main" id="{0C90ACBF-E061-4850-BE5A-AA8EFA802EFC}"/>
              </a:ext>
            </a:extLst>
          </p:cNvPr>
          <p:cNvSpPr>
            <a:spLocks noGrp="1"/>
          </p:cNvSpPr>
          <p:nvPr/>
        </p:nvSpPr>
        <p:spPr>
          <a:xfrm>
            <a:off x="1409700" y="1704975"/>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Leader: find the practice service</a:t>
            </a:r>
          </a:p>
        </p:txBody>
      </p:sp>
      <p:sp>
        <p:nvSpPr>
          <p:cNvPr id="7" name="Rectangle 6">
            <a:extLst>
              <a:ext uri="{FF2B5EF4-FFF2-40B4-BE49-F238E27FC236}">
                <a16:creationId xmlns:a16="http://schemas.microsoft.com/office/drawing/2014/main" id="{A26F16B1-2236-44DB-B895-E7808C2D7BC4}"/>
              </a:ext>
            </a:extLst>
          </p:cNvPr>
          <p:cNvSpPr>
            <a:spLocks noGrp="1"/>
          </p:cNvSpPr>
          <p:nvPr/>
        </p:nvSpPr>
        <p:spPr>
          <a:xfrm>
            <a:off x="1409700" y="2095500"/>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Locate Order and People. Explain where Send Invites belongs.</a:t>
            </a:r>
          </a:p>
        </p:txBody>
      </p:sp>
      <p:sp>
        <p:nvSpPr>
          <p:cNvPr id="8" name="Rectangle 7">
            <a:extLst>
              <a:ext uri="{FF2B5EF4-FFF2-40B4-BE49-F238E27FC236}">
                <a16:creationId xmlns:a16="http://schemas.microsoft.com/office/drawing/2014/main" id="{D9707CAA-D83D-4D74-B81F-7F509FCE233D}"/>
              </a:ext>
            </a:extLst>
          </p:cNvPr>
          <p:cNvSpPr>
            <a:spLocks noGrp="1"/>
          </p:cNvSpPr>
          <p:nvPr/>
        </p:nvSpPr>
        <p:spPr>
          <a:xfrm>
            <a:off x="609600" y="2571750"/>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9" name="Rectangle 8">
            <a:extLst>
              <a:ext uri="{FF2B5EF4-FFF2-40B4-BE49-F238E27FC236}">
                <a16:creationId xmlns:a16="http://schemas.microsoft.com/office/drawing/2014/main" id="{F6719377-8B0C-4D3B-AC62-984ACE7845D7}"/>
              </a:ext>
            </a:extLst>
          </p:cNvPr>
          <p:cNvSpPr>
            <a:spLocks noGrp="1"/>
          </p:cNvSpPr>
          <p:nvPr/>
        </p:nvSpPr>
        <p:spPr>
          <a:xfrm>
            <a:off x="1409700" y="2571750"/>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Musician: find Amazing Grace</a:t>
            </a:r>
          </a:p>
        </p:txBody>
      </p:sp>
      <p:sp>
        <p:nvSpPr>
          <p:cNvPr id="10" name="Rectangle 9">
            <a:extLst>
              <a:ext uri="{FF2B5EF4-FFF2-40B4-BE49-F238E27FC236}">
                <a16:creationId xmlns:a16="http://schemas.microsoft.com/office/drawing/2014/main" id="{BA7680EA-C0CC-4BB0-92A9-18418998AF37}"/>
              </a:ext>
            </a:extLst>
          </p:cNvPr>
          <p:cNvSpPr>
            <a:spLocks noGrp="1"/>
          </p:cNvSpPr>
          <p:nvPr/>
        </p:nvSpPr>
        <p:spPr>
          <a:xfrm>
            <a:off x="1409700" y="2962275"/>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Show the source and key. Explain what happens if it is a PDF.</a:t>
            </a:r>
          </a:p>
        </p:txBody>
      </p:sp>
      <p:sp>
        <p:nvSpPr>
          <p:cNvPr id="11" name="Rectangle 10">
            <a:extLst>
              <a:ext uri="{FF2B5EF4-FFF2-40B4-BE49-F238E27FC236}">
                <a16:creationId xmlns:a16="http://schemas.microsoft.com/office/drawing/2014/main" id="{8AF87B3A-73FD-48AB-A60A-FB3CD1E7AE96}"/>
              </a:ext>
            </a:extLst>
          </p:cNvPr>
          <p:cNvSpPr>
            <a:spLocks noGrp="1"/>
          </p:cNvSpPr>
          <p:nvPr/>
        </p:nvSpPr>
        <p:spPr>
          <a:xfrm>
            <a:off x="609600" y="3438525"/>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12" name="Rectangle 11">
            <a:extLst>
              <a:ext uri="{FF2B5EF4-FFF2-40B4-BE49-F238E27FC236}">
                <a16:creationId xmlns:a16="http://schemas.microsoft.com/office/drawing/2014/main" id="{D77DBB1E-DC7B-4785-8108-F0EA46CB1104}"/>
              </a:ext>
            </a:extLst>
          </p:cNvPr>
          <p:cNvSpPr>
            <a:spLocks noGrp="1"/>
          </p:cNvSpPr>
          <p:nvPr/>
        </p:nvSpPr>
        <p:spPr>
          <a:xfrm>
            <a:off x="1409700" y="3438525"/>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Slides and tech: find Psalm 100:1–2</a:t>
            </a:r>
          </a:p>
        </p:txBody>
      </p:sp>
      <p:sp>
        <p:nvSpPr>
          <p:cNvPr id="13" name="Rectangle 12">
            <a:extLst>
              <a:ext uri="{FF2B5EF4-FFF2-40B4-BE49-F238E27FC236}">
                <a16:creationId xmlns:a16="http://schemas.microsoft.com/office/drawing/2014/main" id="{F510C747-0A90-4272-A9A8-F0EF3780E035}"/>
              </a:ext>
            </a:extLst>
          </p:cNvPr>
          <p:cNvSpPr>
            <a:spLocks noGrp="1"/>
          </p:cNvSpPr>
          <p:nvPr/>
        </p:nvSpPr>
        <p:spPr>
          <a:xfrm>
            <a:off x="1409700" y="3829050"/>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Check the translation, display destination and offline materials.</a:t>
            </a:r>
          </a:p>
        </p:txBody>
      </p:sp>
      <p:sp>
        <p:nvSpPr>
          <p:cNvPr id="14" name="Rectangle 13">
            <a:extLst>
              <a:ext uri="{FF2B5EF4-FFF2-40B4-BE49-F238E27FC236}">
                <a16:creationId xmlns:a16="http://schemas.microsoft.com/office/drawing/2014/main" id="{6BD15E19-48ED-43E0-BAD7-16326DDBCD05}"/>
              </a:ext>
            </a:extLst>
          </p:cNvPr>
          <p:cNvSpPr>
            <a:spLocks noGrp="1"/>
          </p:cNvSpPr>
          <p:nvPr/>
        </p:nvSpPr>
        <p:spPr>
          <a:xfrm>
            <a:off x="609600" y="4305300"/>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15" name="Rectangle 14">
            <a:extLst>
              <a:ext uri="{FF2B5EF4-FFF2-40B4-BE49-F238E27FC236}">
                <a16:creationId xmlns:a16="http://schemas.microsoft.com/office/drawing/2014/main" id="{ABAFBF8C-F2F2-4E19-A0ED-AC95A682C185}"/>
              </a:ext>
            </a:extLst>
          </p:cNvPr>
          <p:cNvSpPr>
            <a:spLocks noGrp="1"/>
          </p:cNvSpPr>
          <p:nvPr/>
        </p:nvSpPr>
        <p:spPr>
          <a:xfrm>
            <a:off x="1409700" y="4305300"/>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Administrator: explain a new volunteer’s access</a:t>
            </a:r>
          </a:p>
        </p:txBody>
      </p:sp>
      <p:sp>
        <p:nvSpPr>
          <p:cNvPr id="16" name="Rectangle 15">
            <a:extLst>
              <a:ext uri="{FF2B5EF4-FFF2-40B4-BE49-F238E27FC236}">
                <a16:creationId xmlns:a16="http://schemas.microsoft.com/office/drawing/2014/main" id="{88FD2000-9C6E-4615-A6FA-1FCC91E23EDF}"/>
              </a:ext>
            </a:extLst>
          </p:cNvPr>
          <p:cNvSpPr>
            <a:spLocks noGrp="1"/>
          </p:cNvSpPr>
          <p:nvPr/>
        </p:nvSpPr>
        <p:spPr>
          <a:xfrm>
            <a:off x="1409700" y="4695825"/>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Describe the difference between a contact record and an app user.</a:t>
            </a:r>
          </a:p>
        </p:txBody>
      </p:sp>
    </p:spTree>
    <p:extLst>
      <p:ext uri="{BB962C8B-B14F-4D97-AF65-F5344CB8AC3E}">
        <p14:creationId xmlns:p14="http://schemas.microsoft.com/office/powerpoint/2010/main" val="236775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3A59E89-3982-45F9-87A0-DAB2866E25C1}"/>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TEAM TRAINING</a:t>
            </a:r>
          </a:p>
        </p:txBody>
      </p:sp>
      <p:sp>
        <p:nvSpPr>
          <p:cNvPr id="2" name="Rectangle 1">
            <a:extLst>
              <a:ext uri="{FF2B5EF4-FFF2-40B4-BE49-F238E27FC236}">
                <a16:creationId xmlns:a16="http://schemas.microsoft.com/office/drawing/2014/main" id="{1EF4824B-8EBB-4D2B-9D37-7794D857F27F}"/>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Our commitments for this Sunday</a:t>
            </a:r>
          </a:p>
        </p:txBody>
      </p:sp>
      <p:sp>
        <p:nvSpPr>
          <p:cNvPr id="3" name="Rectangle 2">
            <a:extLst>
              <a:ext uri="{FF2B5EF4-FFF2-40B4-BE49-F238E27FC236}">
                <a16:creationId xmlns:a16="http://schemas.microsoft.com/office/drawing/2014/main" id="{260E9FD9-4EE3-40AF-8FD1-7E1A72FD6513}"/>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C1788D98-3624-4420-A5B8-1E06C2C82B0E}"/>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20</a:t>
            </a:r>
          </a:p>
        </p:txBody>
      </p:sp>
      <p:sp>
        <p:nvSpPr>
          <p:cNvPr id="5" name="Rectangle 4">
            <a:extLst>
              <a:ext uri="{FF2B5EF4-FFF2-40B4-BE49-F238E27FC236}">
                <a16:creationId xmlns:a16="http://schemas.microsoft.com/office/drawing/2014/main" id="{93EBDA60-BE70-4835-A70C-EE76E3269306}"/>
              </a:ext>
            </a:extLst>
          </p:cNvPr>
          <p:cNvSpPr>
            <a:spLocks noGrp="1"/>
          </p:cNvSpPr>
          <p:nvPr/>
        </p:nvSpPr>
        <p:spPr>
          <a:xfrm>
            <a:off x="609600" y="1933575"/>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6" name="Rectangle 5">
            <a:extLst>
              <a:ext uri="{FF2B5EF4-FFF2-40B4-BE49-F238E27FC236}">
                <a16:creationId xmlns:a16="http://schemas.microsoft.com/office/drawing/2014/main" id="{EB01639C-1E76-4FD9-8129-386E6938D2C4}"/>
              </a:ext>
            </a:extLst>
          </p:cNvPr>
          <p:cNvSpPr>
            <a:spLocks noGrp="1"/>
          </p:cNvSpPr>
          <p:nvPr/>
        </p:nvSpPr>
        <p:spPr>
          <a:xfrm>
            <a:off x="1409700" y="1933575"/>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One person owns the final service order</a:t>
            </a:r>
          </a:p>
        </p:txBody>
      </p:sp>
      <p:sp>
        <p:nvSpPr>
          <p:cNvPr id="7" name="Rectangle 6">
            <a:extLst>
              <a:ext uri="{FF2B5EF4-FFF2-40B4-BE49-F238E27FC236}">
                <a16:creationId xmlns:a16="http://schemas.microsoft.com/office/drawing/2014/main" id="{AD44C52D-32DA-4668-AA5B-6E097932EABB}"/>
              </a:ext>
            </a:extLst>
          </p:cNvPr>
          <p:cNvSpPr>
            <a:spLocks noGrp="1"/>
          </p:cNvSpPr>
          <p:nvPr/>
        </p:nvSpPr>
        <p:spPr>
          <a:xfrm>
            <a:off x="609600" y="2667000"/>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8" name="Rectangle 7">
            <a:extLst>
              <a:ext uri="{FF2B5EF4-FFF2-40B4-BE49-F238E27FC236}">
                <a16:creationId xmlns:a16="http://schemas.microsoft.com/office/drawing/2014/main" id="{6A3E83BC-490E-4380-8D5C-E38546C772E3}"/>
              </a:ext>
            </a:extLst>
          </p:cNvPr>
          <p:cNvSpPr>
            <a:spLocks noGrp="1"/>
          </p:cNvSpPr>
          <p:nvPr/>
        </p:nvSpPr>
        <p:spPr>
          <a:xfrm>
            <a:off x="1409700" y="2667000"/>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Every volunteer replies and prepares before rehearsal</a:t>
            </a:r>
          </a:p>
        </p:txBody>
      </p:sp>
      <p:sp>
        <p:nvSpPr>
          <p:cNvPr id="9" name="Rectangle 8">
            <a:extLst>
              <a:ext uri="{FF2B5EF4-FFF2-40B4-BE49-F238E27FC236}">
                <a16:creationId xmlns:a16="http://schemas.microsoft.com/office/drawing/2014/main" id="{327079F9-BB13-4C7D-AFF7-C15E5062BDD2}"/>
              </a:ext>
            </a:extLst>
          </p:cNvPr>
          <p:cNvSpPr>
            <a:spLocks noGrp="1"/>
          </p:cNvSpPr>
          <p:nvPr/>
        </p:nvSpPr>
        <p:spPr>
          <a:xfrm>
            <a:off x="609600" y="3400425"/>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10" name="Rectangle 9">
            <a:extLst>
              <a:ext uri="{FF2B5EF4-FFF2-40B4-BE49-F238E27FC236}">
                <a16:creationId xmlns:a16="http://schemas.microsoft.com/office/drawing/2014/main" id="{A0AFF7FD-235F-4F77-A33D-3360505A3981}"/>
              </a:ext>
            </a:extLst>
          </p:cNvPr>
          <p:cNvSpPr>
            <a:spLocks noGrp="1"/>
          </p:cNvSpPr>
          <p:nvPr/>
        </p:nvSpPr>
        <p:spPr>
          <a:xfrm>
            <a:off x="1409700" y="3400425"/>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Every role checks changes on its own device</a:t>
            </a:r>
          </a:p>
        </p:txBody>
      </p:sp>
      <p:sp>
        <p:nvSpPr>
          <p:cNvPr id="11" name="Rectangle 10">
            <a:extLst>
              <a:ext uri="{FF2B5EF4-FFF2-40B4-BE49-F238E27FC236}">
                <a16:creationId xmlns:a16="http://schemas.microsoft.com/office/drawing/2014/main" id="{B71872CD-4A55-40C2-B5B8-C58CD1BB0574}"/>
              </a:ext>
            </a:extLst>
          </p:cNvPr>
          <p:cNvSpPr>
            <a:spLocks noGrp="1"/>
          </p:cNvSpPr>
          <p:nvPr/>
        </p:nvSpPr>
        <p:spPr>
          <a:xfrm>
            <a:off x="609600" y="4133850"/>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12" name="Rectangle 11">
            <a:extLst>
              <a:ext uri="{FF2B5EF4-FFF2-40B4-BE49-F238E27FC236}">
                <a16:creationId xmlns:a16="http://schemas.microsoft.com/office/drawing/2014/main" id="{46B81088-78D1-43F2-9820-2FB34556790B}"/>
              </a:ext>
            </a:extLst>
          </p:cNvPr>
          <p:cNvSpPr>
            <a:spLocks noGrp="1"/>
          </p:cNvSpPr>
          <p:nvPr/>
        </p:nvSpPr>
        <p:spPr>
          <a:xfrm>
            <a:off x="1409700" y="4133850"/>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We agree on cues, a fallback and who to ask for help</a:t>
            </a:r>
          </a:p>
        </p:txBody>
      </p:sp>
      <p:sp>
        <p:nvSpPr>
          <p:cNvPr id="13" name="Rectangle 12">
            <a:extLst>
              <a:ext uri="{FF2B5EF4-FFF2-40B4-BE49-F238E27FC236}">
                <a16:creationId xmlns:a16="http://schemas.microsoft.com/office/drawing/2014/main" id="{B42E4DE6-8D9F-4CB5-AB87-B8C0A040A46F}"/>
              </a:ext>
            </a:extLst>
          </p:cNvPr>
          <p:cNvSpPr>
            <a:spLocks noGrp="1"/>
          </p:cNvSpPr>
          <p:nvPr/>
        </p:nvSpPr>
        <p:spPr>
          <a:xfrm>
            <a:off x="609600" y="5410200"/>
            <a:ext cx="10972800" cy="419100"/>
          </a:xfrm>
          <a:prstGeom prst="rect">
            <a:avLst/>
          </a:prstGeom>
          <a:noFill/>
          <a:ln w="0">
            <a:noFill/>
          </a:ln>
        </p:spPr>
        <p:txBody>
          <a:bodyPr lIns="0" tIns="0" rIns="0" bIns="0" anchor="ctr">
            <a:noAutofit/>
          </a:bodyPr>
          <a:lstStyle/>
          <a:p>
            <a:pPr>
              <a:defRPr sz="1725" b="1">
                <a:solidFill>
                  <a:srgbClr val="147E82"/>
                </a:solidFill>
                <a:latin typeface="Aptos"/>
                <a:ea typeface="Aptos"/>
                <a:cs typeface="Aptos"/>
              </a:defRPr>
            </a:pPr>
            <a:r>
              <a:rPr sz="1725" b="1">
                <a:solidFill>
                  <a:srgbClr val="147E82"/>
                </a:solidFill>
                <a:latin typeface="Aptos"/>
                <a:ea typeface="Aptos"/>
                <a:cs typeface="Aptos"/>
              </a:rPr>
              <a:t>“And above all these things put on charity”  Colossians 3:14 (KJV)</a:t>
            </a:r>
          </a:p>
        </p:txBody>
      </p:sp>
      <p:sp>
        <p:nvSpPr>
          <p:cNvPr id="14" name="Rectangle 13">
            <a:extLst>
              <a:ext uri="{FF2B5EF4-FFF2-40B4-BE49-F238E27FC236}">
                <a16:creationId xmlns:a16="http://schemas.microsoft.com/office/drawing/2014/main" id="{D6633F70-8A84-40B9-8049-2424310609F3}"/>
              </a:ext>
            </a:extLst>
          </p:cNvPr>
          <p:cNvSpPr>
            <a:spLocks noGrp="1"/>
          </p:cNvSpPr>
          <p:nvPr/>
        </p:nvSpPr>
        <p:spPr>
          <a:xfrm>
            <a:off x="609600" y="5867400"/>
            <a:ext cx="10972800" cy="314325"/>
          </a:xfrm>
          <a:prstGeom prst="rect">
            <a:avLst/>
          </a:prstGeom>
          <a:noFill/>
          <a:ln w="0">
            <a:noFill/>
          </a:ln>
        </p:spPr>
        <p:txBody>
          <a:bodyPr lIns="0" tIns="0" rIns="0" bIns="0" anchor="ctr">
            <a:noAutofit/>
          </a:bodyPr>
          <a:lstStyle/>
          <a:p>
            <a:pPr>
              <a:defRPr sz="1500" b="0">
                <a:solidFill>
                  <a:srgbClr val="516571"/>
                </a:solidFill>
                <a:latin typeface="Aptos"/>
                <a:ea typeface="Aptos"/>
                <a:cs typeface="Aptos"/>
              </a:defRPr>
            </a:pPr>
            <a:r>
              <a:rPr sz="1500" b="0">
                <a:solidFill>
                  <a:srgbClr val="516571"/>
                </a:solidFill>
                <a:latin typeface="Aptos"/>
                <a:ea typeface="Aptos"/>
                <a:cs typeface="Aptos"/>
              </a:rPr>
              <a:t>TEAM APPLICATION  We serve with love, patience and a willingness to learn.</a:t>
            </a:r>
          </a:p>
        </p:txBody>
      </p:sp>
    </p:spTree>
    <p:extLst>
      <p:ext uri="{BB962C8B-B14F-4D97-AF65-F5344CB8AC3E}">
        <p14:creationId xmlns:p14="http://schemas.microsoft.com/office/powerpoint/2010/main" val="1215467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9E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0B53BD1-C451-4BF0-8A0B-D53EFA9FE109}"/>
              </a:ext>
            </a:extLst>
          </p:cNvPr>
          <p:cNvSpPr>
            <a:spLocks noGrp="1"/>
          </p:cNvSpPr>
          <p:nvPr/>
        </p:nvSpPr>
        <p:spPr>
          <a:xfrm>
            <a:off x="609600" y="304800"/>
            <a:ext cx="10477500" cy="238125"/>
          </a:xfrm>
          <a:prstGeom prst="rect">
            <a:avLst/>
          </a:prstGeom>
          <a:noFill/>
          <a:ln w="0">
            <a:noFill/>
          </a:ln>
        </p:spPr>
        <p:txBody>
          <a:bodyPr lIns="0" tIns="0" rIns="0" bIns="0" anchor="ctr">
            <a:noAutofit/>
          </a:bodyPr>
          <a:lstStyle/>
          <a:p>
            <a:pPr>
              <a:defRPr sz="1275" b="1">
                <a:solidFill>
                  <a:srgbClr val="147E82"/>
                </a:solidFill>
                <a:latin typeface="Aptos"/>
                <a:ea typeface="Aptos"/>
                <a:cs typeface="Aptos"/>
              </a:defRPr>
            </a:pPr>
            <a:r>
              <a:rPr sz="1275" b="1">
                <a:solidFill>
                  <a:srgbClr val="147E82"/>
                </a:solidFill>
                <a:latin typeface="Aptos"/>
                <a:ea typeface="Aptos"/>
                <a:cs typeface="Aptos"/>
              </a:rPr>
              <a:t>REFERENCE</a:t>
            </a:r>
          </a:p>
        </p:txBody>
      </p:sp>
      <p:sp>
        <p:nvSpPr>
          <p:cNvPr id="2" name="Rectangle 1">
            <a:extLst>
              <a:ext uri="{FF2B5EF4-FFF2-40B4-BE49-F238E27FC236}">
                <a16:creationId xmlns:a16="http://schemas.microsoft.com/office/drawing/2014/main" id="{E91294D9-296E-463B-B702-1F084CE676EC}"/>
              </a:ext>
            </a:extLst>
          </p:cNvPr>
          <p:cNvSpPr>
            <a:spLocks noGrp="1"/>
          </p:cNvSpPr>
          <p:nvPr/>
        </p:nvSpPr>
        <p:spPr>
          <a:xfrm>
            <a:off x="609600" y="752475"/>
            <a:ext cx="10934700" cy="838200"/>
          </a:xfrm>
          <a:prstGeom prst="rect">
            <a:avLst/>
          </a:prstGeom>
          <a:noFill/>
          <a:ln w="0">
            <a:noFill/>
          </a:ln>
        </p:spPr>
        <p:txBody>
          <a:bodyPr lIns="0" tIns="0" rIns="0" bIns="0" anchor="ctr">
            <a:noAutofit/>
          </a:bodyPr>
          <a:lstStyle/>
          <a:p>
            <a:pPr>
              <a:defRPr sz="3300" b="1">
                <a:solidFill>
                  <a:srgbClr val="172E3B"/>
                </a:solidFill>
                <a:latin typeface="Aptos"/>
                <a:ea typeface="Aptos"/>
                <a:cs typeface="Aptos"/>
              </a:defRPr>
            </a:pPr>
            <a:r>
              <a:rPr sz="3300" b="1">
                <a:solidFill>
                  <a:srgbClr val="172E3B"/>
                </a:solidFill>
                <a:latin typeface="Aptos"/>
                <a:ea typeface="Aptos"/>
                <a:cs typeface="Aptos"/>
              </a:rPr>
              <a:t>Official help for your next step</a:t>
            </a:r>
          </a:p>
        </p:txBody>
      </p:sp>
      <p:sp>
        <p:nvSpPr>
          <p:cNvPr id="3" name="Rectangle 2">
            <a:extLst>
              <a:ext uri="{FF2B5EF4-FFF2-40B4-BE49-F238E27FC236}">
                <a16:creationId xmlns:a16="http://schemas.microsoft.com/office/drawing/2014/main" id="{C9F9BA1D-282B-4310-8EB2-A820A9DA76CE}"/>
              </a:ext>
            </a:extLst>
          </p:cNvPr>
          <p:cNvSpPr>
            <a:spLocks noGrp="1"/>
          </p:cNvSpPr>
          <p:nvPr/>
        </p:nvSpPr>
        <p:spPr>
          <a:xfrm>
            <a:off x="609600" y="6429375"/>
            <a:ext cx="8572500" cy="190500"/>
          </a:xfrm>
          <a:prstGeom prst="rect">
            <a:avLst/>
          </a:prstGeom>
          <a:noFill/>
          <a:ln w="0">
            <a:noFill/>
          </a:ln>
        </p:spPr>
        <p:txBody>
          <a:bodyPr lIns="0" tIns="0" rIns="0" bIns="0" anchor="ctr">
            <a:noAutofit/>
          </a:bodyPr>
          <a:lstStyle/>
          <a:p>
            <a:pPr>
              <a:defRPr sz="1125" b="0">
                <a:solidFill>
                  <a:srgbClr val="516571"/>
                </a:solidFill>
                <a:latin typeface="Aptos"/>
                <a:ea typeface="Aptos"/>
                <a:cs typeface="Aptos"/>
              </a:defRPr>
            </a:pPr>
            <a:r>
              <a:rPr sz="1125" b="0">
                <a:solidFill>
                  <a:srgbClr val="516571"/>
                </a:solidFill>
                <a:latin typeface="Aptos"/>
                <a:ea typeface="Aptos"/>
                <a:cs typeface="Aptos"/>
              </a:rPr>
              <a:t>WorshipTools  /  Sunday preparation</a:t>
            </a:r>
          </a:p>
        </p:txBody>
      </p:sp>
      <p:sp>
        <p:nvSpPr>
          <p:cNvPr id="4" name="Rectangle 3">
            <a:extLst>
              <a:ext uri="{FF2B5EF4-FFF2-40B4-BE49-F238E27FC236}">
                <a16:creationId xmlns:a16="http://schemas.microsoft.com/office/drawing/2014/main" id="{2C1BE4EA-DDCD-4B6A-9DE5-B4F4BA313CF4}"/>
              </a:ext>
            </a:extLst>
          </p:cNvPr>
          <p:cNvSpPr>
            <a:spLocks noGrp="1"/>
          </p:cNvSpPr>
          <p:nvPr/>
        </p:nvSpPr>
        <p:spPr>
          <a:xfrm>
            <a:off x="11049000" y="6400800"/>
            <a:ext cx="571500" cy="228600"/>
          </a:xfrm>
          <a:prstGeom prst="rect">
            <a:avLst/>
          </a:prstGeom>
          <a:noFill/>
          <a:ln w="0">
            <a:noFill/>
          </a:ln>
        </p:spPr>
        <p:txBody>
          <a:bodyPr lIns="0" tIns="0" rIns="0" bIns="0" anchor="ctr">
            <a:noAutofit/>
          </a:bodyPr>
          <a:lstStyle/>
          <a:p>
            <a:pPr>
              <a:defRPr sz="1350" b="1">
                <a:solidFill>
                  <a:srgbClr val="147E82"/>
                </a:solidFill>
                <a:latin typeface="Aptos"/>
                <a:ea typeface="Aptos"/>
                <a:cs typeface="Aptos"/>
              </a:defRPr>
            </a:pPr>
            <a:r>
              <a:rPr sz="1350" b="1">
                <a:solidFill>
                  <a:srgbClr val="147E82"/>
                </a:solidFill>
                <a:latin typeface="Aptos"/>
                <a:ea typeface="Aptos"/>
                <a:cs typeface="Aptos"/>
              </a:rPr>
              <a:t>21</a:t>
            </a:r>
          </a:p>
        </p:txBody>
      </p:sp>
      <p:sp>
        <p:nvSpPr>
          <p:cNvPr id="5" name="Rectangle 4">
            <a:extLst>
              <a:ext uri="{FF2B5EF4-FFF2-40B4-BE49-F238E27FC236}">
                <a16:creationId xmlns:a16="http://schemas.microsoft.com/office/drawing/2014/main" id="{D2328DC8-EA72-4D11-9570-A761EE5B5F08}"/>
              </a:ext>
            </a:extLst>
          </p:cNvPr>
          <p:cNvSpPr>
            <a:spLocks noGrp="1"/>
          </p:cNvSpPr>
          <p:nvPr/>
        </p:nvSpPr>
        <p:spPr>
          <a:xfrm>
            <a:off x="609600" y="1724025"/>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6" name="Rectangle 5">
            <a:extLst>
              <a:ext uri="{FF2B5EF4-FFF2-40B4-BE49-F238E27FC236}">
                <a16:creationId xmlns:a16="http://schemas.microsoft.com/office/drawing/2014/main" id="{98ABBFBD-80DB-4036-ABCF-5B0FE80DD8F7}"/>
              </a:ext>
            </a:extLst>
          </p:cNvPr>
          <p:cNvSpPr>
            <a:spLocks noGrp="1"/>
          </p:cNvSpPr>
          <p:nvPr/>
        </p:nvSpPr>
        <p:spPr>
          <a:xfrm>
            <a:off x="1409700" y="1724025"/>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Planning and getting started</a:t>
            </a:r>
          </a:p>
        </p:txBody>
      </p:sp>
      <p:sp>
        <p:nvSpPr>
          <p:cNvPr id="7" name="Rectangle 6">
            <a:extLst>
              <a:ext uri="{FF2B5EF4-FFF2-40B4-BE49-F238E27FC236}">
                <a16:creationId xmlns:a16="http://schemas.microsoft.com/office/drawing/2014/main" id="{442D6DA1-E8EC-42F9-B3BD-2EA20CD9B5F2}"/>
              </a:ext>
            </a:extLst>
          </p:cNvPr>
          <p:cNvSpPr>
            <a:spLocks noGrp="1"/>
          </p:cNvSpPr>
          <p:nvPr/>
        </p:nvSpPr>
        <p:spPr>
          <a:xfrm>
            <a:off x="1409700" y="2114550"/>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worshiptools.com/en-us/planning</a:t>
            </a:r>
          </a:p>
        </p:txBody>
      </p:sp>
      <p:sp>
        <p:nvSpPr>
          <p:cNvPr id="8" name="Rectangle 7">
            <a:extLst>
              <a:ext uri="{FF2B5EF4-FFF2-40B4-BE49-F238E27FC236}">
                <a16:creationId xmlns:a16="http://schemas.microsoft.com/office/drawing/2014/main" id="{BCE8B11B-326F-4B2B-89BD-6CB9ED72E456}"/>
              </a:ext>
            </a:extLst>
          </p:cNvPr>
          <p:cNvSpPr>
            <a:spLocks noGrp="1"/>
          </p:cNvSpPr>
          <p:nvPr/>
        </p:nvSpPr>
        <p:spPr>
          <a:xfrm>
            <a:off x="609600" y="2562225"/>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9" name="Rectangle 8">
            <a:extLst>
              <a:ext uri="{FF2B5EF4-FFF2-40B4-BE49-F238E27FC236}">
                <a16:creationId xmlns:a16="http://schemas.microsoft.com/office/drawing/2014/main" id="{ADBCD199-A91F-42DB-B508-AA501A6098C3}"/>
              </a:ext>
            </a:extLst>
          </p:cNvPr>
          <p:cNvSpPr>
            <a:spLocks noGrp="1"/>
          </p:cNvSpPr>
          <p:nvPr/>
        </p:nvSpPr>
        <p:spPr>
          <a:xfrm>
            <a:off x="1409700" y="2562225"/>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Charts and music preparation</a:t>
            </a:r>
          </a:p>
        </p:txBody>
      </p:sp>
      <p:sp>
        <p:nvSpPr>
          <p:cNvPr id="10" name="Rectangle 9">
            <a:extLst>
              <a:ext uri="{FF2B5EF4-FFF2-40B4-BE49-F238E27FC236}">
                <a16:creationId xmlns:a16="http://schemas.microsoft.com/office/drawing/2014/main" id="{7525FB47-E859-41A6-8C73-BFC64E96951F}"/>
              </a:ext>
            </a:extLst>
          </p:cNvPr>
          <p:cNvSpPr>
            <a:spLocks noGrp="1"/>
          </p:cNvSpPr>
          <p:nvPr/>
        </p:nvSpPr>
        <p:spPr>
          <a:xfrm>
            <a:off x="1409700" y="2952750"/>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worshiptools.com/en-us/charts</a:t>
            </a:r>
          </a:p>
        </p:txBody>
      </p:sp>
      <p:sp>
        <p:nvSpPr>
          <p:cNvPr id="11" name="Rectangle 10">
            <a:extLst>
              <a:ext uri="{FF2B5EF4-FFF2-40B4-BE49-F238E27FC236}">
                <a16:creationId xmlns:a16="http://schemas.microsoft.com/office/drawing/2014/main" id="{D2CAF12C-B9C5-47C7-AC39-CABFF7A9BC15}"/>
              </a:ext>
            </a:extLst>
          </p:cNvPr>
          <p:cNvSpPr>
            <a:spLocks noGrp="1"/>
          </p:cNvSpPr>
          <p:nvPr/>
        </p:nvSpPr>
        <p:spPr>
          <a:xfrm>
            <a:off x="609600" y="3400425"/>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12" name="Rectangle 11">
            <a:extLst>
              <a:ext uri="{FF2B5EF4-FFF2-40B4-BE49-F238E27FC236}">
                <a16:creationId xmlns:a16="http://schemas.microsoft.com/office/drawing/2014/main" id="{BD30A1F9-C7E8-4A90-A574-5E8959AF1663}"/>
              </a:ext>
            </a:extLst>
          </p:cNvPr>
          <p:cNvSpPr>
            <a:spLocks noGrp="1"/>
          </p:cNvSpPr>
          <p:nvPr/>
        </p:nvSpPr>
        <p:spPr>
          <a:xfrm>
            <a:off x="1409700" y="3400425"/>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Presenter and Scripture</a:t>
            </a:r>
          </a:p>
        </p:txBody>
      </p:sp>
      <p:sp>
        <p:nvSpPr>
          <p:cNvPr id="13" name="Rectangle 12">
            <a:extLst>
              <a:ext uri="{FF2B5EF4-FFF2-40B4-BE49-F238E27FC236}">
                <a16:creationId xmlns:a16="http://schemas.microsoft.com/office/drawing/2014/main" id="{51AA3A24-04A8-44EA-8B8C-DBC95E0A6F95}"/>
              </a:ext>
            </a:extLst>
          </p:cNvPr>
          <p:cNvSpPr>
            <a:spLocks noGrp="1"/>
          </p:cNvSpPr>
          <p:nvPr/>
        </p:nvSpPr>
        <p:spPr>
          <a:xfrm>
            <a:off x="1409700" y="3790950"/>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worshiptools.com/en-us/presenter</a:t>
            </a:r>
          </a:p>
        </p:txBody>
      </p:sp>
      <p:sp>
        <p:nvSpPr>
          <p:cNvPr id="14" name="Rectangle 13">
            <a:extLst>
              <a:ext uri="{FF2B5EF4-FFF2-40B4-BE49-F238E27FC236}">
                <a16:creationId xmlns:a16="http://schemas.microsoft.com/office/drawing/2014/main" id="{27EA0294-D2AD-45D0-AC1A-9BFC1FCAD5D5}"/>
              </a:ext>
            </a:extLst>
          </p:cNvPr>
          <p:cNvSpPr>
            <a:spLocks noGrp="1"/>
          </p:cNvSpPr>
          <p:nvPr/>
        </p:nvSpPr>
        <p:spPr>
          <a:xfrm>
            <a:off x="609600" y="4238625"/>
            <a:ext cx="1333500" cy="714375"/>
          </a:xfrm>
          <a:prstGeom prst="rect">
            <a:avLst/>
          </a:prstGeom>
          <a:noFill/>
          <a:ln w="0">
            <a:noFill/>
          </a:ln>
        </p:spPr>
        <p:txBody>
          <a:bodyPr lIns="0" tIns="0" rIns="0" bIns="0" anchor="ctr">
            <a:noAutofit/>
          </a:bodyPr>
          <a:lstStyle/>
          <a:p>
            <a:pPr>
              <a:defRPr sz="3225" b="0">
                <a:solidFill>
                  <a:srgbClr val="172E3B"/>
                </a:solidFill>
                <a:latin typeface="Segoe UI Emoji"/>
                <a:ea typeface="Segoe UI Emoji"/>
                <a:cs typeface="Segoe UI Emoji"/>
              </a:defRPr>
            </a:pPr>
            <a:r>
              <a:rPr sz="3225" b="0">
                <a:solidFill>
                  <a:srgbClr val="172E3B"/>
                </a:solidFill>
                <a:latin typeface="Segoe UI Emoji"/>
                <a:ea typeface="Segoe UI Emoji"/>
                <a:cs typeface="Segoe UI Emoji"/>
              </a:rPr>
              <a:t>🤝</a:t>
            </a:r>
          </a:p>
        </p:txBody>
      </p:sp>
      <p:sp>
        <p:nvSpPr>
          <p:cNvPr id="15" name="Rectangle 14">
            <a:extLst>
              <a:ext uri="{FF2B5EF4-FFF2-40B4-BE49-F238E27FC236}">
                <a16:creationId xmlns:a16="http://schemas.microsoft.com/office/drawing/2014/main" id="{1013C206-5E0F-4340-9EC9-49CDD3E9C784}"/>
              </a:ext>
            </a:extLst>
          </p:cNvPr>
          <p:cNvSpPr>
            <a:spLocks noGrp="1"/>
          </p:cNvSpPr>
          <p:nvPr/>
        </p:nvSpPr>
        <p:spPr>
          <a:xfrm>
            <a:off x="1409700" y="4238625"/>
            <a:ext cx="9620250" cy="381000"/>
          </a:xfrm>
          <a:prstGeom prst="rect">
            <a:avLst/>
          </a:prstGeom>
          <a:noFill/>
          <a:ln w="0">
            <a:noFill/>
          </a:ln>
        </p:spPr>
        <p:txBody>
          <a:bodyPr lIns="0" tIns="0" rIns="0" bIns="0" anchor="ctr">
            <a:noAutofit/>
          </a:bodyPr>
          <a:lstStyle/>
          <a:p>
            <a:pPr>
              <a:defRPr sz="2100" b="1">
                <a:solidFill>
                  <a:srgbClr val="172E3B"/>
                </a:solidFill>
                <a:latin typeface="Aptos"/>
                <a:ea typeface="Aptos"/>
                <a:cs typeface="Aptos"/>
              </a:defRPr>
            </a:pPr>
            <a:r>
              <a:rPr sz="2100" b="1">
                <a:solidFill>
                  <a:srgbClr val="172E3B"/>
                </a:solidFill>
                <a:latin typeface="Aptos"/>
                <a:ea typeface="Aptos"/>
                <a:cs typeface="Aptos"/>
              </a:rPr>
              <a:t>Community and people</a:t>
            </a:r>
          </a:p>
        </p:txBody>
      </p:sp>
      <p:sp>
        <p:nvSpPr>
          <p:cNvPr id="16" name="Rectangle 15">
            <a:extLst>
              <a:ext uri="{FF2B5EF4-FFF2-40B4-BE49-F238E27FC236}">
                <a16:creationId xmlns:a16="http://schemas.microsoft.com/office/drawing/2014/main" id="{01C5A011-CAE2-4AE4-81B1-46B811B1EC84}"/>
              </a:ext>
            </a:extLst>
          </p:cNvPr>
          <p:cNvSpPr>
            <a:spLocks noGrp="1"/>
          </p:cNvSpPr>
          <p:nvPr/>
        </p:nvSpPr>
        <p:spPr>
          <a:xfrm>
            <a:off x="1409700" y="4629150"/>
            <a:ext cx="9620250" cy="381000"/>
          </a:xfrm>
          <a:prstGeom prst="rect">
            <a:avLst/>
          </a:prstGeom>
          <a:noFill/>
          <a:ln w="0">
            <a:noFill/>
          </a:ln>
        </p:spPr>
        <p:txBody>
          <a:bodyPr lIns="0" tIns="0" rIns="0" bIns="0" anchor="ctr">
            <a:noAutofit/>
          </a:bodyPr>
          <a:lstStyle/>
          <a:p>
            <a:pPr>
              <a:defRPr sz="1725" b="0">
                <a:solidFill>
                  <a:srgbClr val="516571"/>
                </a:solidFill>
                <a:latin typeface="Aptos"/>
                <a:ea typeface="Aptos"/>
                <a:cs typeface="Aptos"/>
              </a:defRPr>
            </a:pPr>
            <a:r>
              <a:rPr sz="1725" b="0">
                <a:solidFill>
                  <a:srgbClr val="516571"/>
                </a:solidFill>
                <a:latin typeface="Aptos"/>
                <a:ea typeface="Aptos"/>
                <a:cs typeface="Aptos"/>
              </a:rPr>
              <a:t>worshiptools.com/en-us/community</a:t>
            </a:r>
          </a:p>
        </p:txBody>
      </p:sp>
      <p:sp>
        <p:nvSpPr>
          <p:cNvPr id="17" name="Rectangle 16">
            <a:extLst>
              <a:ext uri="{FF2B5EF4-FFF2-40B4-BE49-F238E27FC236}">
                <a16:creationId xmlns:a16="http://schemas.microsoft.com/office/drawing/2014/main" id="{C9B4049C-4341-46FA-AF50-C82773C937D2}"/>
              </a:ext>
            </a:extLst>
          </p:cNvPr>
          <p:cNvSpPr>
            <a:spLocks noGrp="1"/>
          </p:cNvSpPr>
          <p:nvPr/>
        </p:nvSpPr>
        <p:spPr>
          <a:xfrm>
            <a:off x="609600" y="5391150"/>
            <a:ext cx="10953750" cy="447675"/>
          </a:xfrm>
          <a:prstGeom prst="rect">
            <a:avLst/>
          </a:prstGeom>
          <a:noFill/>
          <a:ln w="0">
            <a:noFill/>
          </a:ln>
        </p:spPr>
        <p:txBody>
          <a:bodyPr lIns="0" tIns="0" rIns="0" bIns="0" anchor="ctr">
            <a:noAutofit/>
          </a:bodyPr>
          <a:lstStyle/>
          <a:p>
            <a:pPr>
              <a:defRPr sz="2100" b="1">
                <a:solidFill>
                  <a:srgbClr val="147E82"/>
                </a:solidFill>
                <a:latin typeface="Aptos"/>
                <a:ea typeface="Aptos"/>
                <a:cs typeface="Aptos"/>
              </a:defRPr>
            </a:pPr>
            <a:r>
              <a:rPr sz="2100" b="1">
                <a:solidFill>
                  <a:srgbClr val="147E82"/>
                </a:solidFill>
                <a:latin typeface="Aptos"/>
                <a:ea typeface="Aptos"/>
                <a:cs typeface="Aptos"/>
              </a:rPr>
              <a:t>Step-by-step help: worshiptools.com/en-us/docs</a:t>
            </a:r>
          </a:p>
        </p:txBody>
      </p:sp>
      <p:sp>
        <p:nvSpPr>
          <p:cNvPr id="18" name="Rectangle 17">
            <a:extLst>
              <a:ext uri="{FF2B5EF4-FFF2-40B4-BE49-F238E27FC236}">
                <a16:creationId xmlns:a16="http://schemas.microsoft.com/office/drawing/2014/main" id="{662F947E-E97F-478A-8A16-5DB9896BB98B}"/>
              </a:ext>
            </a:extLst>
          </p:cNvPr>
          <p:cNvSpPr>
            <a:spLocks noGrp="1"/>
          </p:cNvSpPr>
          <p:nvPr/>
        </p:nvSpPr>
        <p:spPr>
          <a:xfrm>
            <a:off x="609600" y="5886450"/>
            <a:ext cx="10953750" cy="304800"/>
          </a:xfrm>
          <a:prstGeom prst="rect">
            <a:avLst/>
          </a:prstGeom>
          <a:noFill/>
          <a:ln w="0">
            <a:noFill/>
          </a:ln>
        </p:spPr>
        <p:txBody>
          <a:bodyPr lIns="0" tIns="0" rIns="0" bIns="0" anchor="ctr">
            <a:noAutofit/>
          </a:bodyPr>
          <a:lstStyle/>
          <a:p>
            <a:pPr>
              <a:defRPr sz="1425" b="0">
                <a:solidFill>
                  <a:srgbClr val="516571"/>
                </a:solidFill>
                <a:latin typeface="Aptos"/>
                <a:ea typeface="Aptos"/>
                <a:cs typeface="Aptos"/>
              </a:defRPr>
            </a:pPr>
            <a:r>
              <a:rPr sz="1425" b="0">
                <a:solidFill>
                  <a:srgbClr val="516571"/>
                </a:solidFill>
                <a:latin typeface="Aptos"/>
                <a:ea typeface="Aptos"/>
                <a:cs typeface="Aptos"/>
              </a:rPr>
              <a:t>Current documentation: September 2026. Menus and feature access can vary by version and account.</a:t>
            </a:r>
          </a:p>
        </p:txBody>
      </p:sp>
    </p:spTree>
    <p:extLst>
      <p:ext uri="{BB962C8B-B14F-4D97-AF65-F5344CB8AC3E}">
        <p14:creationId xmlns:p14="http://schemas.microsoft.com/office/powerpoint/2010/main" val="80023265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4298</Words>
  <Application>Microsoft Office PowerPoint</Application>
  <DocSecurity>0</DocSecurity>
  <PresentationFormat>Widescreen</PresentationFormat>
  <Paragraphs>461</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Calibri</vt:lpstr>
      <vt:lpstr>Segoe UI Emoji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Joshua Miller</cp:lastModifiedBy>
  <cp:revision>1</cp:revision>
  <dcterms:created xsi:type="dcterms:W3CDTF">2026-09-10T14:00:57Z</dcterms:created>
  <dcterms:modified xsi:type="dcterms:W3CDTF">2026-09-10T14:02:55Z</dcterms:modified>
</cp:coreProperties>
</file>